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344" r:id="rId2"/>
    <p:sldId id="291" r:id="rId3"/>
    <p:sldId id="363" r:id="rId4"/>
    <p:sldId id="347" r:id="rId5"/>
    <p:sldId id="370" r:id="rId6"/>
    <p:sldId id="351" r:id="rId7"/>
    <p:sldId id="353" r:id="rId8"/>
    <p:sldId id="357" r:id="rId9"/>
    <p:sldId id="358" r:id="rId10"/>
    <p:sldId id="359" r:id="rId11"/>
    <p:sldId id="365" r:id="rId12"/>
    <p:sldId id="372" r:id="rId13"/>
    <p:sldId id="289" r:id="rId14"/>
    <p:sldId id="277" r:id="rId15"/>
    <p:sldId id="278" r:id="rId16"/>
    <p:sldId id="285" r:id="rId17"/>
    <p:sldId id="369" r:id="rId18"/>
    <p:sldId id="290" r:id="rId19"/>
    <p:sldId id="367" r:id="rId20"/>
    <p:sldId id="368" r:id="rId21"/>
    <p:sldId id="294" r:id="rId22"/>
    <p:sldId id="269" r:id="rId23"/>
    <p:sldId id="377" r:id="rId24"/>
    <p:sldId id="343" r:id="rId25"/>
    <p:sldId id="356" r:id="rId26"/>
    <p:sldId id="366" r:id="rId27"/>
    <p:sldId id="364" r:id="rId28"/>
    <p:sldId id="345" r:id="rId29"/>
    <p:sldId id="354" r:id="rId30"/>
    <p:sldId id="360"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is ANTONOT" initials="AA" lastIdx="36" clrIdx="0">
    <p:extLst>
      <p:ext uri="{19B8F6BF-5375-455C-9EA6-DF929625EA0E}">
        <p15:presenceInfo xmlns:p15="http://schemas.microsoft.com/office/powerpoint/2012/main" userId="54e693e4ce46a28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1" autoAdjust="0"/>
    <p:restoredTop sz="94660"/>
  </p:normalViewPr>
  <p:slideViewPr>
    <p:cSldViewPr snapToGrid="0">
      <p:cViewPr varScale="1">
        <p:scale>
          <a:sx n="70" d="100"/>
          <a:sy n="70" d="100"/>
        </p:scale>
        <p:origin x="5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3-07T08:43:44.930" idx="29">
    <p:pos x="7134" y="1019"/>
    <p:text>les cas d'intoxications du bétail par des plantes sont nombreux, et souvent dus à la présence d'alcaloides au sein des plantes consommé dans les paturages: exemple du lupin,</p:text>
    <p:extLst>
      <p:ext uri="{C676402C-5697-4E1C-873F-D02D1690AC5C}">
        <p15:threadingInfo xmlns:p15="http://schemas.microsoft.com/office/powerpoint/2012/main" timeZoneBias="-60"/>
      </p:ext>
    </p:extLst>
  </p:cm>
  <p:cm authorId="1" dt="2018-03-07T08:45:43.278" idx="30">
    <p:pos x="7134" y="1155"/>
    <p:text>Veratrum californicum Durand, lupines, pon- derosa pine (Pinus ponderosa Dougl.), broom snakeweed (Gutierrezia sarothrae (Pursh) Britt. &amp; Rusby), locoweeds( Astragalus and Oxytropis spp.</p:text>
    <p:extLst>
      <p:ext uri="{C676402C-5697-4E1C-873F-D02D1690AC5C}">
        <p15:threadingInfo xmlns:p15="http://schemas.microsoft.com/office/powerpoint/2012/main" timeZoneBias="-60">
          <p15:parentCm authorId="1" idx="29"/>
        </p15:threadingInfo>
      </p:ext>
    </p:extLst>
  </p:cm>
  <p:cm authorId="1" dt="2018-03-07T09:47:39.829" idx="31">
    <p:pos x="6714" y="1590"/>
    <p:text>ces acides diterpeniques sont présent dans les résines et les cones de pinus ponderosa. mais a priori non quantifié dans les HE des aiguilles</p:text>
    <p:extLst>
      <p:ext uri="{C676402C-5697-4E1C-873F-D02D1690AC5C}">
        <p15:threadingInfo xmlns:p15="http://schemas.microsoft.com/office/powerpoint/2012/main" timeZoneBias="-60"/>
      </p:ext>
    </p:extLst>
  </p:cm>
  <p:cm authorId="1" dt="2018-03-12T00:02:17.226" idx="36">
    <p:pos x="3537" y="1855"/>
    <p:text>R Breeze, W Laegreid, W Bayly, B Wilson Perilla ketone toxicity: A chemical model for the study of equine restrictive lung disease Equine Veterinary Journal. 2010.</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3-07T08:43:44.930" idx="29">
    <p:pos x="7134" y="1019"/>
    <p:text>les cas d'intoxications du bétail par des plantes sont nombreux, et souvent dus à la présence d'alcaloides au sein des plantes consommé dans les paturages: exemple du lupin,</p:text>
    <p:extLst>
      <p:ext uri="{C676402C-5697-4E1C-873F-D02D1690AC5C}">
        <p15:threadingInfo xmlns:p15="http://schemas.microsoft.com/office/powerpoint/2012/main" timeZoneBias="-60"/>
      </p:ext>
    </p:extLst>
  </p:cm>
  <p:cm authorId="1" dt="2018-03-07T08:45:43.278" idx="30">
    <p:pos x="7134" y="1155"/>
    <p:text>Veratrum californicum Durand, lupines, pon- derosa pine (Pinus ponderosa Dougl.), broom snakeweed (Gutierrezia sarothrae (Pursh) Britt. &amp; Rusby), locoweeds( Astragalus and Oxytropis spp.</p:text>
    <p:extLst>
      <p:ext uri="{C676402C-5697-4E1C-873F-D02D1690AC5C}">
        <p15:threadingInfo xmlns:p15="http://schemas.microsoft.com/office/powerpoint/2012/main" timeZoneBias="-60">
          <p15:parentCm authorId="1" idx="29"/>
        </p15:threadingInfo>
      </p:ext>
    </p:extLst>
  </p:cm>
  <p:cm authorId="1" dt="2018-03-07T09:47:39.829" idx="31">
    <p:pos x="6714" y="1590"/>
    <p:text>ces acides diterpeniques sont présent dans les résines et les cones de pinus ponderosa. mais a priori non quantifié dans les HE des aiguilles</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03-11T10:54:00.442" idx="32">
    <p:pos x="2822" y="1601"/>
    <p:text>limonene and/or its metabolites are able to bind noncovalently to alpha2u-globulin, resulting in an accumulation of protein droplets in the renal tubules</p:text>
    <p:extLst>
      <p:ext uri="{C676402C-5697-4E1C-873F-D02D1690AC5C}">
        <p15:threadingInfo xmlns:p15="http://schemas.microsoft.com/office/powerpoint/2012/main" timeZoneBias="-60"/>
      </p:ext>
    </p:extLst>
  </p:cm>
  <p:cm authorId="1" dt="2018-03-11T11:20:55.856" idx="33">
    <p:pos x="5121" y="3116"/>
    <p:text>including UGT1A6 and UGT1A9, that glucuronidate acetaminophen and propofol</p:text>
    <p:extLst>
      <p:ext uri="{C676402C-5697-4E1C-873F-D02D1690AC5C}">
        <p15:threadingInfo xmlns:p15="http://schemas.microsoft.com/office/powerpoint/2012/main" timeZoneBias="-60"/>
      </p:ext>
    </p:extLst>
  </p:cm>
  <p:cm authorId="1" dt="2018-03-11T11:23:23.149" idx="34">
    <p:pos x="5178" y="2655"/>
    <p:text>Cats are also deficient in several other conjugation enzymes, including N-acetyltransferase (NAT) 2 and thiopurine methyltransferase (TMPT)</p:text>
    <p:extLst>
      <p:ext uri="{C676402C-5697-4E1C-873F-D02D1690AC5C}">
        <p15:threadingInfo xmlns:p15="http://schemas.microsoft.com/office/powerpoint/2012/main" timeZoneBias="-60"/>
      </p:ext>
    </p:extLst>
  </p:cm>
  <p:cm authorId="1" dt="2018-03-11T11:25:01.060" idx="35">
    <p:pos x="7091" y="3577"/>
    <p:text>No evidence was found for slower elimination of drugs cleared by oxidation or unchanged into urine or bile</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fr-FR" smtClean="0"/>
              <a:t>Modifiez le style du titre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8/31/2018</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661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t>8/31/2018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177375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8/31/2018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505202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fr-FR" smtClean="0"/>
              <a:t>Modifiez le style du titre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8/31/2018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‹N°›</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41976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8/31/2018</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9512734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fr-FR" smtClean="0"/>
              <a:t>Modifiez le style du titre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smtClean="0"/>
              <a:t>8/31/2018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969111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fr-FR" smtClean="0"/>
              <a:t>Modifiez le style du titre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smtClean="0"/>
              <a:t>8/31/2018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272042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016306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fr-FR" smtClean="0"/>
              <a:t>Modifiez le style du titre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8/31/2018</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54649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186425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fr-FR" smtClean="0"/>
              <a:t>Modifiez le style du titre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8/31/2018</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152419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8/31/2018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889669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85800" y="3132666"/>
            <a:ext cx="5311775" cy="3086019"/>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72200" y="3132666"/>
            <a:ext cx="5334000" cy="3086019"/>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8/31/2018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7825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8/31/2018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24774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8/31/2018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075573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fr-FR" smtClean="0"/>
              <a:t>Modifiez le style du titre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t>8/31/2018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91191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t>8/31/2018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58089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8/31/2018</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44251349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atlasdedermatologieprofessionnelle.com/index.php/Image:Phytophotodermatose_citrons12.jpg" TargetMode="External"/><Relationship Id="rId2" Type="http://schemas.openxmlformats.org/officeDocument/2006/relationships/hyperlink" Target="http://www.atlasdedermatologieprofessionnelle.com/" TargetMode="Externa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hyperlink" Target="http://www.ema.e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88903" y="1793795"/>
            <a:ext cx="8646328" cy="1825096"/>
          </a:xfrm>
        </p:spPr>
        <p:txBody>
          <a:bodyPr>
            <a:noAutofit/>
          </a:bodyPr>
          <a:lstStyle/>
          <a:p>
            <a:pPr lvl="0" algn="ctr"/>
            <a:r>
              <a:rPr lang="fr-FR" sz="4000" b="1" dirty="0">
                <a:solidFill>
                  <a:srgbClr val="081422"/>
                </a:solidFill>
                <a:effectLst>
                  <a:outerShdw blurRad="38100" dist="38100" dir="2700000" algn="tl">
                    <a:srgbClr val="000000">
                      <a:alpha val="43137"/>
                    </a:srgbClr>
                  </a:outerShdw>
                </a:effectLst>
                <a:latin typeface="Georgia" panose="02040502050405020303" pitchFamily="18" charset="0"/>
                <a:ea typeface="Tahoma" panose="020B0604030504040204" pitchFamily="34" charset="0"/>
                <a:cs typeface="Tahoma" panose="020B0604030504040204" pitchFamily="34" charset="0"/>
              </a:rPr>
              <a:t>Aromathérapie Clinique</a:t>
            </a:r>
            <a:br>
              <a:rPr lang="fr-FR" sz="4000" b="1" dirty="0">
                <a:solidFill>
                  <a:srgbClr val="081422"/>
                </a:solidFill>
                <a:effectLst>
                  <a:outerShdw blurRad="38100" dist="38100" dir="2700000" algn="tl">
                    <a:srgbClr val="000000">
                      <a:alpha val="43137"/>
                    </a:srgbClr>
                  </a:outerShdw>
                </a:effectLst>
                <a:latin typeface="Georgia" panose="02040502050405020303" pitchFamily="18" charset="0"/>
                <a:ea typeface="Tahoma" panose="020B0604030504040204" pitchFamily="34" charset="0"/>
                <a:cs typeface="Tahoma" panose="020B0604030504040204" pitchFamily="34" charset="0"/>
              </a:rPr>
            </a:br>
            <a:r>
              <a:rPr lang="fr-FR" sz="3600" b="1" dirty="0">
                <a:solidFill>
                  <a:srgbClr val="081422"/>
                </a:solidFill>
                <a:effectLst>
                  <a:outerShdw blurRad="38100" dist="38100" dir="2700000" algn="tl">
                    <a:srgbClr val="000000">
                      <a:alpha val="43137"/>
                    </a:srgbClr>
                  </a:outerShdw>
                </a:effectLst>
                <a:latin typeface="Georgia" panose="02040502050405020303" pitchFamily="18" charset="0"/>
                <a:ea typeface="Tahoma" panose="020B0604030504040204" pitchFamily="34" charset="0"/>
                <a:cs typeface="Tahoma" panose="020B0604030504040204" pitchFamily="34" charset="0"/>
              </a:rPr>
              <a:t/>
            </a:r>
            <a:br>
              <a:rPr lang="fr-FR" sz="3600" b="1" dirty="0">
                <a:solidFill>
                  <a:srgbClr val="081422"/>
                </a:solidFill>
                <a:effectLst>
                  <a:outerShdw blurRad="38100" dist="38100" dir="2700000" algn="tl">
                    <a:srgbClr val="000000">
                      <a:alpha val="43137"/>
                    </a:srgbClr>
                  </a:outerShdw>
                </a:effectLst>
                <a:latin typeface="Georgia" panose="02040502050405020303" pitchFamily="18" charset="0"/>
                <a:ea typeface="Tahoma" panose="020B0604030504040204" pitchFamily="34" charset="0"/>
                <a:cs typeface="Tahoma" panose="020B0604030504040204" pitchFamily="34" charset="0"/>
              </a:rPr>
            </a:br>
            <a:r>
              <a:rPr lang="fr-FR" sz="3200" b="1" dirty="0">
                <a:solidFill>
                  <a:srgbClr val="081422"/>
                </a:solidFill>
                <a:effectLst>
                  <a:outerShdw blurRad="38100" dist="38100" dir="2700000" algn="tl">
                    <a:srgbClr val="000000">
                      <a:alpha val="43137"/>
                    </a:srgbClr>
                  </a:outerShdw>
                </a:effectLst>
                <a:latin typeface="Georgia" panose="02040502050405020303" pitchFamily="18" charset="0"/>
                <a:ea typeface="Tahoma" panose="020B0604030504040204" pitchFamily="34" charset="0"/>
                <a:cs typeface="Tahoma" panose="020B0604030504040204" pitchFamily="34" charset="0"/>
              </a:rPr>
              <a:t>Huiles essentielles: </a:t>
            </a:r>
            <a:br>
              <a:rPr lang="fr-FR" sz="3200" b="1" dirty="0">
                <a:solidFill>
                  <a:srgbClr val="081422"/>
                </a:solidFill>
                <a:effectLst>
                  <a:outerShdw blurRad="38100" dist="38100" dir="2700000" algn="tl">
                    <a:srgbClr val="000000">
                      <a:alpha val="43137"/>
                    </a:srgbClr>
                  </a:outerShdw>
                </a:effectLst>
                <a:latin typeface="Georgia" panose="02040502050405020303" pitchFamily="18" charset="0"/>
                <a:ea typeface="Tahoma" panose="020B0604030504040204" pitchFamily="34" charset="0"/>
                <a:cs typeface="Tahoma" panose="020B0604030504040204" pitchFamily="34" charset="0"/>
              </a:rPr>
            </a:br>
            <a:r>
              <a:rPr lang="fr-FR" sz="3200" b="1" dirty="0" smtClean="0">
                <a:solidFill>
                  <a:srgbClr val="081422"/>
                </a:solidFill>
                <a:effectLst>
                  <a:outerShdw blurRad="38100" dist="38100" dir="2700000" algn="tl">
                    <a:srgbClr val="000000">
                      <a:alpha val="43137"/>
                    </a:srgbClr>
                  </a:outerShdw>
                </a:effectLst>
                <a:latin typeface="Georgia" panose="02040502050405020303" pitchFamily="18" charset="0"/>
                <a:ea typeface="Tahoma" panose="020B0604030504040204" pitchFamily="34" charset="0"/>
                <a:cs typeface="Tahoma" panose="020B0604030504040204" pitchFamily="34" charset="0"/>
              </a:rPr>
              <a:t>ELEVAGE ET </a:t>
            </a:r>
            <a:r>
              <a:rPr lang="fr-FR" sz="3200" b="1" dirty="0" err="1" smtClean="0">
                <a:solidFill>
                  <a:srgbClr val="081422"/>
                </a:solidFill>
                <a:effectLst>
                  <a:outerShdw blurRad="38100" dist="38100" dir="2700000" algn="tl">
                    <a:srgbClr val="000000">
                      <a:alpha val="43137"/>
                    </a:srgbClr>
                  </a:outerShdw>
                </a:effectLst>
                <a:latin typeface="Georgia" panose="02040502050405020303" pitchFamily="18" charset="0"/>
                <a:ea typeface="Tahoma" panose="020B0604030504040204" pitchFamily="34" charset="0"/>
                <a:cs typeface="Tahoma" panose="020B0604030504040204" pitchFamily="34" charset="0"/>
              </a:rPr>
              <a:t>Toxicite</a:t>
            </a:r>
            <a:endParaRPr lang="fr-FR" sz="3200" dirty="0"/>
          </a:p>
        </p:txBody>
      </p:sp>
      <p:sp>
        <p:nvSpPr>
          <p:cNvPr id="3" name="Sous-titre 2"/>
          <p:cNvSpPr>
            <a:spLocks noGrp="1"/>
          </p:cNvSpPr>
          <p:nvPr>
            <p:ph type="subTitle" idx="1"/>
          </p:nvPr>
        </p:nvSpPr>
        <p:spPr>
          <a:xfrm>
            <a:off x="4397424" y="6525344"/>
            <a:ext cx="7315200" cy="685800"/>
          </a:xfrm>
        </p:spPr>
        <p:txBody>
          <a:bodyPr>
            <a:normAutofit/>
          </a:bodyPr>
          <a:lstStyle/>
          <a:p>
            <a:pPr algn="ctr"/>
            <a:endParaRPr lang="fr-FR" sz="1600" dirty="0"/>
          </a:p>
        </p:txBody>
      </p:sp>
      <p:sp>
        <p:nvSpPr>
          <p:cNvPr id="4" name="ZoneTexte 3"/>
          <p:cNvSpPr txBox="1"/>
          <p:nvPr/>
        </p:nvSpPr>
        <p:spPr>
          <a:xfrm>
            <a:off x="1539357" y="3618891"/>
            <a:ext cx="9145420" cy="1661993"/>
          </a:xfrm>
          <a:prstGeom prst="rect">
            <a:avLst/>
          </a:prstGeom>
          <a:noFill/>
          <a:effectLst>
            <a:glow rad="228600">
              <a:schemeClr val="accent1">
                <a:alpha val="0"/>
              </a:schemeClr>
            </a:glow>
            <a:softEdge rad="0"/>
          </a:effectLst>
        </p:spPr>
        <p:txBody>
          <a:bodyPr wrap="square" rtlCol="0">
            <a:spAutoFit/>
          </a:bodyPr>
          <a:lstStyle/>
          <a:p>
            <a:pPr algn="ctr"/>
            <a:endParaRPr lang="fr-FR" sz="2400" b="1" dirty="0">
              <a:solidFill>
                <a:srgbClr val="FFFF6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a:r>
              <a:rPr lang="fr-FR" sz="2400" b="1" dirty="0">
                <a:solidFill>
                  <a:srgbClr val="081422"/>
                </a:solidFill>
                <a:effectLst>
                  <a:outerShdw blurRad="38100" dist="38100" dir="2700000" algn="tl">
                    <a:srgbClr val="000000">
                      <a:alpha val="43137"/>
                    </a:srgbClr>
                  </a:outerShdw>
                </a:effectLst>
                <a:latin typeface="Georgia" panose="02040502050405020303" pitchFamily="18" charset="0"/>
                <a:ea typeface="Tahoma" panose="020B0604030504040204" pitchFamily="34" charset="0"/>
                <a:cs typeface="Tahoma" panose="020B0604030504040204" pitchFamily="34" charset="0"/>
              </a:rPr>
              <a:t>Céline HILPIPRE</a:t>
            </a:r>
          </a:p>
          <a:p>
            <a:pPr algn="ctr"/>
            <a:r>
              <a:rPr lang="fr-FR" dirty="0">
                <a:solidFill>
                  <a:srgbClr val="081422"/>
                </a:solidFill>
                <a:effectLst>
                  <a:outerShdw blurRad="38100" dist="38100" dir="2700000" algn="tl">
                    <a:srgbClr val="000000">
                      <a:alpha val="43137"/>
                    </a:srgbClr>
                  </a:outerShdw>
                </a:effectLst>
                <a:latin typeface="Georgia" panose="02040502050405020303" pitchFamily="18" charset="0"/>
                <a:ea typeface="Tahoma" panose="020B0604030504040204" pitchFamily="34" charset="0"/>
                <a:cs typeface="Tahoma" panose="020B0604030504040204" pitchFamily="34" charset="0"/>
              </a:rPr>
              <a:t>Docteur en Pharmacie, </a:t>
            </a:r>
          </a:p>
          <a:p>
            <a:pPr algn="ctr"/>
            <a:r>
              <a:rPr lang="fr-FR" dirty="0">
                <a:solidFill>
                  <a:srgbClr val="081422"/>
                </a:solidFill>
                <a:effectLst>
                  <a:outerShdw blurRad="38100" dist="38100" dir="2700000" algn="tl">
                    <a:srgbClr val="000000">
                      <a:alpha val="43137"/>
                    </a:srgbClr>
                  </a:outerShdw>
                </a:effectLst>
                <a:latin typeface="Georgia" panose="02040502050405020303" pitchFamily="18" charset="0"/>
                <a:ea typeface="Tahoma" panose="020B0604030504040204" pitchFamily="34" charset="0"/>
                <a:cs typeface="Tahoma" panose="020B0604030504040204" pitchFamily="34" charset="0"/>
              </a:rPr>
              <a:t>Ingénieur des Mines de Saint Etienne</a:t>
            </a:r>
          </a:p>
          <a:p>
            <a:pPr algn="ctr"/>
            <a:r>
              <a:rPr lang="fr-FR" dirty="0" err="1" smtClean="0">
                <a:solidFill>
                  <a:srgbClr val="081422"/>
                </a:solidFill>
                <a:effectLst>
                  <a:outerShdw blurRad="38100" dist="38100" dir="2700000" algn="tl">
                    <a:srgbClr val="000000">
                      <a:alpha val="43137"/>
                    </a:srgbClr>
                  </a:outerShdw>
                </a:effectLst>
                <a:latin typeface="Georgia" panose="02040502050405020303" pitchFamily="18" charset="0"/>
                <a:ea typeface="Tahoma" panose="020B0604030504040204" pitchFamily="34" charset="0"/>
                <a:cs typeface="Tahoma" panose="020B0604030504040204" pitchFamily="34" charset="0"/>
              </a:rPr>
              <a:t>RiedArom</a:t>
            </a:r>
            <a:r>
              <a:rPr lang="fr-FR" dirty="0" smtClean="0">
                <a:solidFill>
                  <a:srgbClr val="081422"/>
                </a:solidFill>
                <a:effectLst>
                  <a:outerShdw blurRad="38100" dist="38100" dir="2700000" algn="tl">
                    <a:srgbClr val="000000">
                      <a:alpha val="43137"/>
                    </a:srgbClr>
                  </a:outerShdw>
                </a:effectLst>
                <a:latin typeface="Georgia" panose="02040502050405020303" pitchFamily="18" charset="0"/>
                <a:ea typeface="Tahoma" panose="020B0604030504040204" pitchFamily="34" charset="0"/>
                <a:cs typeface="Tahoma" panose="020B0604030504040204" pitchFamily="34" charset="0"/>
              </a:rPr>
              <a:t>: Conseil </a:t>
            </a:r>
            <a:r>
              <a:rPr lang="fr-FR" dirty="0">
                <a:solidFill>
                  <a:srgbClr val="081422"/>
                </a:solidFill>
                <a:effectLst>
                  <a:outerShdw blurRad="38100" dist="38100" dir="2700000" algn="tl">
                    <a:srgbClr val="000000">
                      <a:alpha val="43137"/>
                    </a:srgbClr>
                  </a:outerShdw>
                </a:effectLst>
                <a:latin typeface="Georgia" panose="02040502050405020303" pitchFamily="18" charset="0"/>
                <a:ea typeface="Tahoma" panose="020B0604030504040204" pitchFamily="34" charset="0"/>
                <a:cs typeface="Tahoma" panose="020B0604030504040204" pitchFamily="34" charset="0"/>
              </a:rPr>
              <a:t>en Aromathérapie Clinique et Scientifique</a:t>
            </a:r>
          </a:p>
        </p:txBody>
      </p:sp>
    </p:spTree>
    <p:extLst>
      <p:ext uri="{BB962C8B-B14F-4D97-AF65-F5344CB8AC3E}">
        <p14:creationId xmlns:p14="http://schemas.microsoft.com/office/powerpoint/2010/main" val="35094554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32760" y="334605"/>
            <a:ext cx="8610600" cy="1293028"/>
          </a:xfrm>
        </p:spPr>
        <p:txBody>
          <a:bodyPr/>
          <a:lstStyle/>
          <a:p>
            <a:r>
              <a:rPr lang="fr-FR" dirty="0" smtClean="0"/>
              <a:t>Dégradation  dans le rumen</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240764757"/>
              </p:ext>
            </p:extLst>
          </p:nvPr>
        </p:nvGraphicFramePr>
        <p:xfrm>
          <a:off x="452628" y="1627633"/>
          <a:ext cx="11109452" cy="3688080"/>
        </p:xfrm>
        <a:graphic>
          <a:graphicData uri="http://schemas.openxmlformats.org/drawingml/2006/table">
            <a:tbl>
              <a:tblPr firstRow="1" bandRow="1">
                <a:tableStyleId>{5C22544A-7EE6-4342-B048-85BDC9FD1C3A}</a:tableStyleId>
              </a:tblPr>
              <a:tblGrid>
                <a:gridCol w="1995932"/>
                <a:gridCol w="2184400"/>
                <a:gridCol w="2153920"/>
                <a:gridCol w="2113280"/>
                <a:gridCol w="2661920"/>
              </a:tblGrid>
              <a:tr h="370840">
                <a:tc>
                  <a:txBody>
                    <a:bodyPr/>
                    <a:lstStyle/>
                    <a:p>
                      <a:r>
                        <a:rPr lang="fr-FR" dirty="0" smtClean="0"/>
                        <a:t>Molécule aromatique</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algn="ctr"/>
                      <a:r>
                        <a:rPr lang="fr-FR" dirty="0" smtClean="0"/>
                        <a:t>Dégradation in vitro:</a:t>
                      </a:r>
                    </a:p>
                    <a:p>
                      <a:pPr algn="ctr"/>
                      <a:r>
                        <a:rPr lang="fr-FR" dirty="0" smtClean="0"/>
                        <a:t>incubation </a:t>
                      </a:r>
                      <a:r>
                        <a:rPr lang="fr-FR" baseline="0" dirty="0" smtClean="0"/>
                        <a:t>rumen de chèvre (</a:t>
                      </a:r>
                      <a:r>
                        <a:rPr lang="fr-FR" dirty="0" smtClean="0"/>
                        <a:t>24H)</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smtClean="0"/>
                        <a:t>Dégradation in vitro:</a:t>
                      </a:r>
                    </a:p>
                    <a:p>
                      <a:pPr algn="ctr"/>
                      <a:r>
                        <a:rPr lang="fr-FR" dirty="0" smtClean="0"/>
                        <a:t>incubation </a:t>
                      </a:r>
                      <a:r>
                        <a:rPr lang="fr-FR" baseline="0" dirty="0" smtClean="0"/>
                        <a:t>rumen de bovin (</a:t>
                      </a:r>
                      <a:r>
                        <a:rPr lang="fr-FR" dirty="0" smtClean="0"/>
                        <a:t>24H)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kern="1200" dirty="0" smtClean="0">
                          <a:solidFill>
                            <a:schemeClr val="lt1"/>
                          </a:solidFill>
                          <a:latin typeface="+mn-lt"/>
                          <a:ea typeface="+mn-ea"/>
                          <a:cs typeface="+mn-cs"/>
                        </a:rPr>
                        <a:t>24 h of incubation in an artificial rumen</a:t>
                      </a:r>
                    </a:p>
                    <a:p>
                      <a:pPr algn="ctr"/>
                      <a:r>
                        <a:rPr lang="fr-FR" sz="1800" b="0" i="0" u="none" strike="noStrike" kern="1200" dirty="0" smtClean="0">
                          <a:solidFill>
                            <a:schemeClr val="lt1"/>
                          </a:solidFill>
                          <a:effectLst/>
                          <a:latin typeface="+mn-lt"/>
                          <a:ea typeface="+mn-ea"/>
                          <a:cs typeface="+mn-cs"/>
                        </a:rPr>
                        <a:t>Franz et al., 2010</a:t>
                      </a:r>
                      <a:endParaRPr lang="en-US" sz="1800" b="1" kern="1200" dirty="0">
                        <a:solidFill>
                          <a:schemeClr val="lt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sz="1800" b="1" kern="1200" dirty="0" smtClean="0">
                          <a:solidFill>
                            <a:schemeClr val="lt1"/>
                          </a:solidFill>
                          <a:latin typeface="+mn-lt"/>
                          <a:ea typeface="+mn-ea"/>
                          <a:cs typeface="+mn-cs"/>
                        </a:rPr>
                        <a:t>24 h of incubation in an artificial rumen with cow fresh rumen content</a:t>
                      </a:r>
                    </a:p>
                    <a:p>
                      <a:pPr algn="ctr"/>
                      <a:r>
                        <a:rPr lang="fr-FR" sz="1800" b="0" i="0" u="none" strike="noStrike" kern="1200" dirty="0" err="1" smtClean="0">
                          <a:solidFill>
                            <a:schemeClr val="lt1"/>
                          </a:solidFill>
                          <a:effectLst/>
                          <a:latin typeface="+mn-lt"/>
                          <a:ea typeface="+mn-ea"/>
                          <a:cs typeface="+mn-cs"/>
                        </a:rPr>
                        <a:t>Chizzola</a:t>
                      </a:r>
                      <a:r>
                        <a:rPr lang="fr-FR" sz="1800" b="0" i="0" u="none" strike="noStrike" kern="1200" dirty="0" smtClean="0">
                          <a:solidFill>
                            <a:schemeClr val="lt1"/>
                          </a:solidFill>
                          <a:effectLst/>
                          <a:latin typeface="+mn-lt"/>
                          <a:ea typeface="+mn-ea"/>
                          <a:cs typeface="+mn-cs"/>
                        </a:rPr>
                        <a:t> et al., 2004</a:t>
                      </a:r>
                      <a:endParaRPr lang="fr-FR"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370840">
                <a:tc>
                  <a:txBody>
                    <a:bodyPr/>
                    <a:lstStyle/>
                    <a:p>
                      <a:r>
                        <a:rPr lang="el-GR" dirty="0" smtClean="0"/>
                        <a:t>Β</a:t>
                      </a:r>
                      <a:r>
                        <a:rPr lang="fr-FR" dirty="0" smtClean="0"/>
                        <a:t>-pinène</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smtClean="0"/>
                        <a:t>80% dégradé</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smtClean="0"/>
                        <a:t>90% dégradé</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tDnDiag"/>
                  </a:tcPr>
                </a:tc>
                <a:tc>
                  <a:txBody>
                    <a:bodyPr/>
                    <a:lstStyle/>
                    <a:p>
                      <a:pPr algn="ct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tDnDiag"/>
                  </a:tcPr>
                </a:tc>
              </a:tr>
              <a:tr h="370840">
                <a:tc>
                  <a:txBody>
                    <a:bodyPr/>
                    <a:lstStyle/>
                    <a:p>
                      <a:r>
                        <a:rPr lang="fr-FR" dirty="0" err="1" smtClean="0"/>
                        <a:t>Ocimène</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smtClean="0"/>
                        <a:t>90% dégradé</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smtClean="0"/>
                        <a:t>-</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tDnDiag"/>
                  </a:tcPr>
                </a:tc>
                <a:tc>
                  <a:txBody>
                    <a:bodyPr/>
                    <a:lstStyle/>
                    <a:p>
                      <a:pPr algn="ct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tDnDiag"/>
                  </a:tcPr>
                </a:tc>
              </a:tr>
              <a:tr h="370840">
                <a:tc>
                  <a:txBody>
                    <a:bodyPr/>
                    <a:lstStyle/>
                    <a:p>
                      <a:r>
                        <a:rPr lang="fr-FR" dirty="0" err="1" smtClean="0"/>
                        <a:t>Myrcène</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smtClean="0"/>
                        <a:t>-</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smtClean="0"/>
                        <a:t>100% dégradé</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tDnDiag"/>
                  </a:tcPr>
                </a:tc>
                <a:tc>
                  <a:txBody>
                    <a:bodyPr/>
                    <a:lstStyle/>
                    <a:p>
                      <a:pPr algn="ct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tDnDiag"/>
                  </a:tcPr>
                </a:tc>
              </a:tr>
              <a:tr h="370840">
                <a:tc>
                  <a:txBody>
                    <a:bodyPr/>
                    <a:lstStyle/>
                    <a:p>
                      <a:r>
                        <a:rPr lang="fr-FR" dirty="0" smtClean="0"/>
                        <a:t>Menthol</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tDnDiag">
                      <a:fgClr>
                        <a:schemeClr val="accent1"/>
                      </a:fgClr>
                      <a:bgClr>
                        <a:schemeClr val="bg1"/>
                      </a:bgClr>
                    </a:patt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tDnDiag">
                      <a:fgClr>
                        <a:schemeClr val="accent1"/>
                      </a:fgClr>
                      <a:bgClr>
                        <a:schemeClr val="bg1"/>
                      </a:bgClr>
                    </a:pattFill>
                  </a:tcPr>
                </a:tc>
                <a:tc>
                  <a:txBody>
                    <a:bodyPr/>
                    <a:lstStyle/>
                    <a:p>
                      <a:pPr algn="ctr"/>
                      <a:r>
                        <a:rPr lang="fr-FR" dirty="0" smtClean="0"/>
                        <a:t>30% récupéré</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fr-FR" dirty="0" smtClean="0"/>
                        <a:t>-</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370840">
                <a:tc>
                  <a:txBody>
                    <a:bodyPr/>
                    <a:lstStyle/>
                    <a:p>
                      <a:r>
                        <a:rPr lang="fr-FR" dirty="0" err="1" smtClean="0"/>
                        <a:t>Camphor</a:t>
                      </a:r>
                      <a:endParaRPr lang="fr-FR"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tDnDiag">
                      <a:fgClr>
                        <a:schemeClr val="accent1"/>
                      </a:fgClr>
                      <a:bgClr>
                        <a:schemeClr val="bg1"/>
                      </a:bgClr>
                    </a:patt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tDnDiag">
                      <a:fgClr>
                        <a:schemeClr val="accent1"/>
                      </a:fgClr>
                      <a:bgClr>
                        <a:schemeClr val="bg1"/>
                      </a:bgClr>
                    </a:pattFill>
                  </a:tcPr>
                </a:tc>
                <a:tc>
                  <a:txBody>
                    <a:bodyPr/>
                    <a:lstStyle/>
                    <a:p>
                      <a:pPr algn="ctr"/>
                      <a:r>
                        <a:rPr lang="fr-FR" dirty="0" smtClean="0"/>
                        <a:t>60% récupéré</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smtClean="0"/>
                        <a:t>27,8% récupéré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370840">
                <a:tc>
                  <a:txBody>
                    <a:bodyPr/>
                    <a:lstStyle/>
                    <a:p>
                      <a:r>
                        <a:rPr lang="fr-FR" dirty="0" err="1" smtClean="0"/>
                        <a:t>Bornyl</a:t>
                      </a:r>
                      <a:r>
                        <a:rPr lang="fr-FR" baseline="0" dirty="0" smtClean="0"/>
                        <a:t> </a:t>
                      </a:r>
                      <a:r>
                        <a:rPr lang="fr-FR" baseline="0" dirty="0" err="1" smtClean="0"/>
                        <a:t>acetate</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tDnDiag">
                      <a:fgClr>
                        <a:schemeClr val="accent1"/>
                      </a:fgClr>
                      <a:bgClr>
                        <a:schemeClr val="bg1"/>
                      </a:bgClr>
                    </a:patt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tDnDiag">
                      <a:fgClr>
                        <a:schemeClr val="accent1"/>
                      </a:fgClr>
                      <a:bgClr>
                        <a:schemeClr val="bg1"/>
                      </a:bgClr>
                    </a:pattFill>
                  </a:tcPr>
                </a:tc>
                <a:tc>
                  <a:txBody>
                    <a:bodyPr/>
                    <a:lstStyle/>
                    <a:p>
                      <a:pPr algn="ctr"/>
                      <a:r>
                        <a:rPr lang="fr-FR" dirty="0" smtClean="0"/>
                        <a:t>-</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fr-FR" dirty="0" smtClean="0"/>
                        <a:t>-</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bl>
          </a:graphicData>
        </a:graphic>
      </p:graphicFrame>
      <p:sp>
        <p:nvSpPr>
          <p:cNvPr id="6" name="Rectangle à coins arrondis 5"/>
          <p:cNvSpPr/>
          <p:nvPr/>
        </p:nvSpPr>
        <p:spPr>
          <a:xfrm>
            <a:off x="521208" y="5804579"/>
            <a:ext cx="10890504" cy="9418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Variabilité du métabolisme en fonction du régime alimentaire de l’animal</a:t>
            </a:r>
          </a:p>
          <a:p>
            <a:pPr algn="ctr"/>
            <a:r>
              <a:rPr lang="fr-FR" dirty="0" smtClean="0"/>
              <a:t> (Hi </a:t>
            </a:r>
            <a:r>
              <a:rPr lang="fr-FR" dirty="0" err="1" smtClean="0"/>
              <a:t>Kon</a:t>
            </a:r>
            <a:r>
              <a:rPr lang="fr-FR" dirty="0" smtClean="0"/>
              <a:t> Oh et al 1967, Campbell </a:t>
            </a:r>
            <a:r>
              <a:rPr lang="fr-FR" dirty="0"/>
              <a:t>et al., </a:t>
            </a:r>
            <a:r>
              <a:rPr lang="fr-FR" dirty="0" smtClean="0"/>
              <a:t>2010)</a:t>
            </a:r>
          </a:p>
          <a:p>
            <a:pPr algn="ctr"/>
            <a:r>
              <a:rPr lang="fr-FR" dirty="0"/>
              <a:t>QUID des produits de dégradation </a:t>
            </a:r>
            <a:r>
              <a:rPr lang="fr-FR" dirty="0" err="1"/>
              <a:t>ruminale</a:t>
            </a:r>
            <a:r>
              <a:rPr lang="fr-FR" dirty="0" smtClean="0"/>
              <a:t>?</a:t>
            </a:r>
            <a:endParaRPr lang="fr-FR" dirty="0"/>
          </a:p>
        </p:txBody>
      </p:sp>
    </p:spTree>
    <p:extLst>
      <p:ext uri="{BB962C8B-B14F-4D97-AF65-F5344CB8AC3E}">
        <p14:creationId xmlns:p14="http://schemas.microsoft.com/office/powerpoint/2010/main" val="1484489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Facteurs influençant le métabolisme</a:t>
            </a:r>
            <a:endParaRPr lang="fr-FR" dirty="0"/>
          </a:p>
        </p:txBody>
      </p:sp>
      <p:sp>
        <p:nvSpPr>
          <p:cNvPr id="3" name="Espace réservé du contenu 2"/>
          <p:cNvSpPr>
            <a:spLocks noGrp="1"/>
          </p:cNvSpPr>
          <p:nvPr>
            <p:ph idx="1"/>
          </p:nvPr>
        </p:nvSpPr>
        <p:spPr/>
        <p:txBody>
          <a:bodyPr/>
          <a:lstStyle/>
          <a:p>
            <a:r>
              <a:rPr lang="fr-FR" dirty="0" smtClean="0"/>
              <a:t>La composition en Terpènes</a:t>
            </a:r>
          </a:p>
          <a:p>
            <a:r>
              <a:rPr lang="fr-FR" dirty="0" smtClean="0"/>
              <a:t>Le régime habituel de l’animal</a:t>
            </a:r>
          </a:p>
          <a:p>
            <a:r>
              <a:rPr lang="fr-FR" dirty="0" smtClean="0"/>
              <a:t>La dose administrée</a:t>
            </a:r>
          </a:p>
          <a:p>
            <a:r>
              <a:rPr lang="fr-FR" dirty="0" smtClean="0"/>
              <a:t>L’espèce animale ou végétale</a:t>
            </a:r>
          </a:p>
          <a:p>
            <a:r>
              <a:rPr lang="fr-FR" dirty="0" smtClean="0"/>
              <a:t>La voie d’administration</a:t>
            </a:r>
          </a:p>
          <a:p>
            <a:r>
              <a:rPr lang="fr-FR" dirty="0" smtClean="0"/>
              <a:t>La production de lait</a:t>
            </a:r>
          </a:p>
          <a:p>
            <a:pPr marL="0" indent="0">
              <a:buNone/>
            </a:pPr>
            <a:endParaRPr lang="fr-FR" dirty="0"/>
          </a:p>
        </p:txBody>
      </p:sp>
    </p:spTree>
    <p:extLst>
      <p:ext uri="{BB962C8B-B14F-4D97-AF65-F5344CB8AC3E}">
        <p14:creationId xmlns:p14="http://schemas.microsoft.com/office/powerpoint/2010/main" val="34865853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49600" y="276693"/>
            <a:ext cx="8905240" cy="1293028"/>
          </a:xfrm>
        </p:spPr>
        <p:txBody>
          <a:bodyPr>
            <a:normAutofit/>
          </a:bodyPr>
          <a:lstStyle/>
          <a:p>
            <a:r>
              <a:rPr lang="fr-FR" dirty="0" smtClean="0"/>
              <a:t>Facteurs influençant le Transfert dans le lait</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96130" y="2660491"/>
            <a:ext cx="2857500" cy="2705100"/>
          </a:xfrm>
        </p:spPr>
      </p:pic>
      <p:sp>
        <p:nvSpPr>
          <p:cNvPr id="5" name="Rectangle 4"/>
          <p:cNvSpPr/>
          <p:nvPr/>
        </p:nvSpPr>
        <p:spPr>
          <a:xfrm>
            <a:off x="162560" y="2014160"/>
            <a:ext cx="4643120" cy="92333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fr-FR" dirty="0" smtClean="0"/>
              <a:t>Voie d’administration: Inhalation </a:t>
            </a:r>
            <a:r>
              <a:rPr lang="fr-FR" dirty="0"/>
              <a:t>plus rapide que par voie digestive (</a:t>
            </a:r>
            <a:r>
              <a:rPr lang="fr-FR" dirty="0" err="1"/>
              <a:t>Lejonklev</a:t>
            </a:r>
            <a:r>
              <a:rPr lang="fr-FR" dirty="0"/>
              <a:t> et al., 2013)</a:t>
            </a:r>
          </a:p>
        </p:txBody>
      </p:sp>
      <p:cxnSp>
        <p:nvCxnSpPr>
          <p:cNvPr id="7" name="Connecteur droit avec flèche 6"/>
          <p:cNvCxnSpPr/>
          <p:nvPr/>
        </p:nvCxnSpPr>
        <p:spPr>
          <a:xfrm>
            <a:off x="4196080" y="2660491"/>
            <a:ext cx="1455749" cy="641509"/>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8" name="Rectangle 7"/>
          <p:cNvSpPr/>
          <p:nvPr/>
        </p:nvSpPr>
        <p:spPr>
          <a:xfrm>
            <a:off x="6715760" y="2014160"/>
            <a:ext cx="5476240" cy="646331"/>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fr-FR" dirty="0"/>
              <a:t>Voie digestive = transfert par voie digestive + respiratoire (éructation) (</a:t>
            </a:r>
            <a:r>
              <a:rPr lang="fr-FR" dirty="0" err="1"/>
              <a:t>Dougherthy</a:t>
            </a:r>
            <a:r>
              <a:rPr lang="fr-FR" dirty="0"/>
              <a:t> et al 1962)</a:t>
            </a:r>
          </a:p>
        </p:txBody>
      </p:sp>
      <p:sp>
        <p:nvSpPr>
          <p:cNvPr id="9" name="Flèche courbée vers la droite 8"/>
          <p:cNvSpPr/>
          <p:nvPr/>
        </p:nvSpPr>
        <p:spPr>
          <a:xfrm rot="18961294">
            <a:off x="5911790" y="3720863"/>
            <a:ext cx="544010" cy="96842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Flèche courbée vers la droite 9"/>
          <p:cNvSpPr/>
          <p:nvPr/>
        </p:nvSpPr>
        <p:spPr>
          <a:xfrm rot="8251062">
            <a:off x="6350409" y="3267049"/>
            <a:ext cx="544010" cy="96842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cxnSp>
        <p:nvCxnSpPr>
          <p:cNvPr id="12" name="Connecteur droit avec flèche 11"/>
          <p:cNvCxnSpPr/>
          <p:nvPr/>
        </p:nvCxnSpPr>
        <p:spPr>
          <a:xfrm flipH="1">
            <a:off x="6817360" y="2660491"/>
            <a:ext cx="894080" cy="8142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123412" y="5497671"/>
            <a:ext cx="9942765" cy="1200329"/>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lvl="1"/>
            <a:r>
              <a:rPr lang="fr-FR" dirty="0" smtClean="0"/>
              <a:t>La classe </a:t>
            </a:r>
            <a:r>
              <a:rPr lang="fr-FR" dirty="0"/>
              <a:t>chimique:</a:t>
            </a:r>
          </a:p>
          <a:p>
            <a:pPr lvl="2"/>
            <a:r>
              <a:rPr lang="fr-FR" dirty="0" smtClean="0">
                <a:sym typeface="Wingdings" panose="05000000000000000000" pitchFamily="2" charset="2"/>
              </a:rPr>
              <a:t> </a:t>
            </a:r>
            <a:r>
              <a:rPr lang="fr-FR" dirty="0" smtClean="0"/>
              <a:t>Composés </a:t>
            </a:r>
            <a:r>
              <a:rPr lang="fr-FR" dirty="0"/>
              <a:t>polaires (type </a:t>
            </a:r>
            <a:r>
              <a:rPr lang="fr-FR" dirty="0" err="1"/>
              <a:t>carvone</a:t>
            </a:r>
            <a:r>
              <a:rPr lang="fr-FR" dirty="0"/>
              <a:t>, phénol) circulent plus vite dans le sang.</a:t>
            </a:r>
          </a:p>
          <a:p>
            <a:pPr lvl="2"/>
            <a:r>
              <a:rPr lang="fr-FR" dirty="0" smtClean="0">
                <a:sym typeface="Wingdings" panose="05000000000000000000" pitchFamily="2" charset="2"/>
              </a:rPr>
              <a:t> </a:t>
            </a:r>
            <a:r>
              <a:rPr lang="fr-FR" dirty="0" smtClean="0"/>
              <a:t>Composés </a:t>
            </a:r>
            <a:r>
              <a:rPr lang="fr-FR" dirty="0"/>
              <a:t>apolaires (type </a:t>
            </a:r>
            <a:r>
              <a:rPr lang="fr-FR" dirty="0" err="1"/>
              <a:t>monoterpene</a:t>
            </a:r>
            <a:r>
              <a:rPr lang="fr-FR" dirty="0"/>
              <a:t> ou sesquiterpène) nécessiteraient un système de transport plus élaboré dans le sang (</a:t>
            </a:r>
            <a:r>
              <a:rPr lang="fr-FR" dirty="0" err="1"/>
              <a:t>Viallon</a:t>
            </a:r>
            <a:r>
              <a:rPr lang="fr-FR" dirty="0"/>
              <a:t> et al 2000)</a:t>
            </a:r>
          </a:p>
        </p:txBody>
      </p:sp>
      <p:sp>
        <p:nvSpPr>
          <p:cNvPr id="14" name="Rectangle 13"/>
          <p:cNvSpPr/>
          <p:nvPr/>
        </p:nvSpPr>
        <p:spPr>
          <a:xfrm>
            <a:off x="7584305" y="3071951"/>
            <a:ext cx="4570598" cy="120032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lvl="1"/>
            <a:r>
              <a:rPr lang="fr-FR" dirty="0" smtClean="0"/>
              <a:t>La fréquence d’administration </a:t>
            </a:r>
            <a:r>
              <a:rPr lang="fr-FR" dirty="0"/>
              <a:t>(ponctuelle, discontinue ou continue sur plusieurs jours</a:t>
            </a:r>
            <a:r>
              <a:rPr lang="fr-FR" dirty="0" smtClean="0"/>
              <a:t>) (</a:t>
            </a:r>
            <a:r>
              <a:rPr lang="fr-FR" dirty="0" err="1" smtClean="0"/>
              <a:t>Viallon</a:t>
            </a:r>
            <a:r>
              <a:rPr lang="fr-FR" dirty="0" smtClean="0"/>
              <a:t> et al 2000, </a:t>
            </a:r>
            <a:r>
              <a:rPr lang="fr-FR" dirty="0" err="1" smtClean="0"/>
              <a:t>Lejonklev</a:t>
            </a:r>
            <a:r>
              <a:rPr lang="fr-FR" dirty="0" smtClean="0"/>
              <a:t> </a:t>
            </a:r>
            <a:r>
              <a:rPr lang="fr-FR" dirty="0"/>
              <a:t>et al., </a:t>
            </a:r>
            <a:r>
              <a:rPr lang="fr-FR" dirty="0" smtClean="0"/>
              <a:t>2013)</a:t>
            </a:r>
            <a:endParaRPr lang="fr-FR" dirty="0"/>
          </a:p>
        </p:txBody>
      </p:sp>
      <p:sp>
        <p:nvSpPr>
          <p:cNvPr id="15" name="Rectangle 14"/>
          <p:cNvSpPr/>
          <p:nvPr/>
        </p:nvSpPr>
        <p:spPr>
          <a:xfrm>
            <a:off x="233680" y="3806736"/>
            <a:ext cx="3962400"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lvl="1"/>
            <a:r>
              <a:rPr lang="fr-FR" dirty="0" smtClean="0"/>
              <a:t>La quantité d’HE administrée</a:t>
            </a:r>
          </a:p>
          <a:p>
            <a:pPr lvl="1"/>
            <a:r>
              <a:rPr lang="fr-FR" dirty="0" smtClean="0"/>
              <a:t>Ex: 1g de terpène administré </a:t>
            </a:r>
            <a:r>
              <a:rPr lang="fr-FR" dirty="0" err="1" smtClean="0"/>
              <a:t>p.o</a:t>
            </a:r>
            <a:r>
              <a:rPr lang="fr-FR" dirty="0" smtClean="0"/>
              <a:t> = 2 à 20 µl/ml de lait (</a:t>
            </a:r>
            <a:r>
              <a:rPr lang="fr-FR" dirty="0" err="1" smtClean="0"/>
              <a:t>Poulopoulou</a:t>
            </a:r>
            <a:r>
              <a:rPr lang="fr-FR" dirty="0" smtClean="0"/>
              <a:t> 2012)</a:t>
            </a:r>
            <a:endParaRPr lang="fr-FR" dirty="0"/>
          </a:p>
        </p:txBody>
      </p:sp>
      <p:sp>
        <p:nvSpPr>
          <p:cNvPr id="16" name="Rectangle à coins arrondis 15"/>
          <p:cNvSpPr/>
          <p:nvPr/>
        </p:nvSpPr>
        <p:spPr>
          <a:xfrm>
            <a:off x="233680" y="375920"/>
            <a:ext cx="4572000" cy="10566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La présence de composés volatils dans le lait est un phénomène naturel</a:t>
            </a:r>
          </a:p>
          <a:p>
            <a:pPr algn="ctr"/>
            <a:r>
              <a:rPr lang="fr-FR" dirty="0" smtClean="0"/>
              <a:t>(</a:t>
            </a:r>
            <a:r>
              <a:rPr lang="fr-FR" dirty="0" err="1" smtClean="0"/>
              <a:t>Poulopoulou</a:t>
            </a:r>
            <a:r>
              <a:rPr lang="fr-FR" dirty="0" smtClean="0"/>
              <a:t> et al 2012)</a:t>
            </a:r>
            <a:endParaRPr lang="fr-FR" dirty="0"/>
          </a:p>
        </p:txBody>
      </p:sp>
      <p:cxnSp>
        <p:nvCxnSpPr>
          <p:cNvPr id="18" name="Connecteur droit avec flèche 17"/>
          <p:cNvCxnSpPr/>
          <p:nvPr/>
        </p:nvCxnSpPr>
        <p:spPr>
          <a:xfrm flipV="1">
            <a:off x="4196080" y="4155440"/>
            <a:ext cx="894080" cy="2336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a:stCxn id="13" idx="0"/>
          </p:cNvCxnSpPr>
          <p:nvPr/>
        </p:nvCxnSpPr>
        <p:spPr>
          <a:xfrm flipV="1">
            <a:off x="6094795" y="5007065"/>
            <a:ext cx="0" cy="49060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2" name="Connecteur droit avec flèche 21"/>
          <p:cNvCxnSpPr/>
          <p:nvPr/>
        </p:nvCxnSpPr>
        <p:spPr>
          <a:xfrm flipH="1">
            <a:off x="7150035" y="3606800"/>
            <a:ext cx="434270" cy="42672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3190369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risque de toxicité aiguë</a:t>
            </a:r>
            <a:endParaRPr lang="fr-FR" dirty="0"/>
          </a:p>
        </p:txBody>
      </p:sp>
    </p:spTree>
    <p:extLst>
      <p:ext uri="{BB962C8B-B14F-4D97-AF65-F5344CB8AC3E}">
        <p14:creationId xmlns:p14="http://schemas.microsoft.com/office/powerpoint/2010/main" val="7228621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24100" y="289767"/>
            <a:ext cx="9781413" cy="1293028"/>
          </a:xfrm>
        </p:spPr>
        <p:txBody>
          <a:bodyPr>
            <a:normAutofit/>
          </a:bodyPr>
          <a:lstStyle/>
          <a:p>
            <a:r>
              <a:rPr lang="fr-FR" sz="3600" dirty="0" smtClean="0"/>
              <a:t>Où se situe le risque toxique aiguë?</a:t>
            </a:r>
            <a:endParaRPr lang="fr-FR" sz="3600" dirty="0"/>
          </a:p>
        </p:txBody>
      </p:sp>
      <p:pic>
        <p:nvPicPr>
          <p:cNvPr id="4" name="Espace réservé du contenu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57784" y="3166578"/>
            <a:ext cx="10820400" cy="2838535"/>
          </a:xfrm>
          <a:prstGeom prst="rect">
            <a:avLst/>
          </a:prstGeom>
          <a:noFill/>
        </p:spPr>
      </p:pic>
      <p:sp>
        <p:nvSpPr>
          <p:cNvPr id="5" name="Rectangle 4"/>
          <p:cNvSpPr/>
          <p:nvPr/>
        </p:nvSpPr>
        <p:spPr>
          <a:xfrm>
            <a:off x="508635" y="1450349"/>
            <a:ext cx="8571358" cy="1569660"/>
          </a:xfrm>
          <a:prstGeom prst="rect">
            <a:avLst/>
          </a:prstGeom>
        </p:spPr>
        <p:txBody>
          <a:bodyPr wrap="square">
            <a:spAutoFit/>
          </a:bodyPr>
          <a:lstStyle/>
          <a:p>
            <a:r>
              <a:rPr lang="fr-FR" sz="2400" b="1" dirty="0"/>
              <a:t>La toxicité aiguë </a:t>
            </a:r>
            <a:r>
              <a:rPr lang="fr-FR" dirty="0"/>
              <a:t>d'une substance ou d'un mélange:</a:t>
            </a:r>
          </a:p>
          <a:p>
            <a:pPr marL="285750" indent="-285750">
              <a:buFontTx/>
              <a:buChar char="-"/>
            </a:pPr>
            <a:r>
              <a:rPr lang="fr-FR" dirty="0"/>
              <a:t>correspond aux effets indésirables qui se manifestent après administration, par voie orale ou cutanée, d'une dose unique </a:t>
            </a:r>
          </a:p>
          <a:p>
            <a:pPr marL="285750" indent="-285750">
              <a:buFontTx/>
              <a:buChar char="-"/>
            </a:pPr>
            <a:r>
              <a:rPr lang="fr-FR" dirty="0" smtClean="0"/>
              <a:t>évaluée </a:t>
            </a:r>
            <a:r>
              <a:rPr lang="fr-FR" dirty="0"/>
              <a:t>via la dose </a:t>
            </a:r>
            <a:r>
              <a:rPr lang="fr-FR" dirty="0" err="1"/>
              <a:t>léthale</a:t>
            </a:r>
            <a:r>
              <a:rPr lang="fr-FR" dirty="0"/>
              <a:t> médiane (DL50 : dose provoquant la mort de 50% de la population animale </a:t>
            </a:r>
            <a:r>
              <a:rPr lang="fr-FR" dirty="0" smtClean="0"/>
              <a:t>étudiée)</a:t>
            </a:r>
            <a:endParaRPr lang="fr-FR" dirty="0"/>
          </a:p>
        </p:txBody>
      </p:sp>
      <p:sp>
        <p:nvSpPr>
          <p:cNvPr id="6" name="Rectangle 5"/>
          <p:cNvSpPr/>
          <p:nvPr/>
        </p:nvSpPr>
        <p:spPr>
          <a:xfrm>
            <a:off x="557784" y="5892360"/>
            <a:ext cx="11147679" cy="646331"/>
          </a:xfrm>
          <a:prstGeom prst="rect">
            <a:avLst/>
          </a:prstGeom>
        </p:spPr>
        <p:txBody>
          <a:bodyPr wrap="square">
            <a:spAutoFit/>
          </a:bodyPr>
          <a:lstStyle/>
          <a:p>
            <a:pPr>
              <a:spcAft>
                <a:spcPts val="1000"/>
              </a:spcAft>
            </a:pPr>
            <a:r>
              <a:rPr lang="fr-FR" i="1" dirty="0">
                <a:solidFill>
                  <a:srgbClr val="44546A"/>
                </a:solidFill>
                <a:latin typeface="Times New Roman" panose="02020603050405020304" pitchFamily="18" charset="0"/>
                <a:ea typeface="Times New Roman" panose="02020603050405020304" pitchFamily="18" charset="0"/>
              </a:rPr>
              <a:t>Exemples de  Dose </a:t>
            </a:r>
            <a:r>
              <a:rPr lang="fr-FR" i="1" dirty="0" err="1">
                <a:solidFill>
                  <a:srgbClr val="44546A"/>
                </a:solidFill>
                <a:latin typeface="Times New Roman" panose="02020603050405020304" pitchFamily="18" charset="0"/>
                <a:ea typeface="Times New Roman" panose="02020603050405020304" pitchFamily="18" charset="0"/>
              </a:rPr>
              <a:t>léthale</a:t>
            </a:r>
            <a:r>
              <a:rPr lang="fr-FR" i="1" dirty="0">
                <a:solidFill>
                  <a:srgbClr val="44546A"/>
                </a:solidFill>
                <a:latin typeface="Times New Roman" panose="02020603050405020304" pitchFamily="18" charset="0"/>
                <a:ea typeface="Times New Roman" panose="02020603050405020304" pitchFamily="18" charset="0"/>
              </a:rPr>
              <a:t> médiane (DL50) par voie orale : Cyanure, </a:t>
            </a:r>
            <a:r>
              <a:rPr lang="fr-FR" i="1" dirty="0" smtClean="0">
                <a:solidFill>
                  <a:srgbClr val="44546A"/>
                </a:solidFill>
                <a:latin typeface="Times New Roman" panose="02020603050405020304" pitchFamily="18" charset="0"/>
                <a:ea typeface="Times New Roman" panose="02020603050405020304" pitchFamily="18" charset="0"/>
              </a:rPr>
              <a:t>paracétamol, et caféine (échelle de toxicité selon le </a:t>
            </a:r>
            <a:r>
              <a:rPr lang="fr-FR" i="1" noProof="1" smtClean="0">
                <a:solidFill>
                  <a:srgbClr val="44546A"/>
                </a:solidFill>
                <a:latin typeface="Times New Roman" panose="02020603050405020304" pitchFamily="18" charset="0"/>
                <a:ea typeface="Times New Roman" panose="02020603050405020304" pitchFamily="18" charset="0"/>
              </a:rPr>
              <a:t>règlement </a:t>
            </a:r>
            <a:r>
              <a:rPr lang="fr-FR" i="1" noProof="1">
                <a:solidFill>
                  <a:srgbClr val="44546A"/>
                </a:solidFill>
                <a:latin typeface="Times New Roman" panose="02020603050405020304" pitchFamily="18" charset="0"/>
                <a:ea typeface="Times New Roman" panose="02020603050405020304" pitchFamily="18" charset="0"/>
              </a:rPr>
              <a:t>CLP </a:t>
            </a:r>
            <a:r>
              <a:rPr lang="fr-FR" i="1" noProof="1" smtClean="0">
                <a:solidFill>
                  <a:srgbClr val="44546A"/>
                </a:solidFill>
                <a:latin typeface="Times New Roman" panose="02020603050405020304" pitchFamily="18" charset="0"/>
                <a:ea typeface="Times New Roman" panose="02020603050405020304" pitchFamily="18" charset="0"/>
              </a:rPr>
              <a:t>n°1272/2008)</a:t>
            </a:r>
            <a:endParaRPr lang="fr-FR" i="1" dirty="0">
              <a:solidFill>
                <a:srgbClr val="44546A"/>
              </a:solidFill>
              <a:latin typeface="Times New Roman" panose="02020603050405020304" pitchFamily="18" charset="0"/>
              <a:ea typeface="Times New Roman" panose="02020603050405020304" pitchFamily="18" charset="0"/>
            </a:endParaRPr>
          </a:p>
        </p:txBody>
      </p:sp>
      <p:pic>
        <p:nvPicPr>
          <p:cNvPr id="7" name="Espace réservé du contenu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2152" y="1337595"/>
            <a:ext cx="2692751" cy="17951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5034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66775" y="657225"/>
            <a:ext cx="10487025" cy="6000750"/>
          </a:xfrm>
          <a:prstGeom prst="rect">
            <a:avLst/>
          </a:prstGeom>
          <a:noFill/>
        </p:spPr>
      </p:pic>
      <p:sp>
        <p:nvSpPr>
          <p:cNvPr id="5" name="Rectangle 4"/>
          <p:cNvSpPr/>
          <p:nvPr/>
        </p:nvSpPr>
        <p:spPr>
          <a:xfrm>
            <a:off x="938212" y="5714542"/>
            <a:ext cx="10344150" cy="1456809"/>
          </a:xfrm>
          <a:prstGeom prst="rect">
            <a:avLst/>
          </a:prstGeom>
        </p:spPr>
        <p:txBody>
          <a:bodyPr wrap="square">
            <a:spAutoFit/>
          </a:bodyPr>
          <a:lstStyle/>
          <a:p>
            <a:pPr>
              <a:spcAft>
                <a:spcPts val="1000"/>
              </a:spcAft>
            </a:pPr>
            <a:r>
              <a:rPr lang="fr-FR" i="1" dirty="0">
                <a:solidFill>
                  <a:srgbClr val="44546A"/>
                </a:solidFill>
                <a:latin typeface="Times New Roman" panose="02020603050405020304" pitchFamily="18" charset="0"/>
                <a:ea typeface="Times New Roman" panose="02020603050405020304" pitchFamily="18" charset="0"/>
              </a:rPr>
              <a:t>Catégorie de risque des Huiles essentielles en fonction de leur Dose </a:t>
            </a:r>
            <a:r>
              <a:rPr lang="fr-FR" i="1" dirty="0" err="1">
                <a:solidFill>
                  <a:srgbClr val="44546A"/>
                </a:solidFill>
                <a:latin typeface="Times New Roman" panose="02020603050405020304" pitchFamily="18" charset="0"/>
                <a:ea typeface="Times New Roman" panose="02020603050405020304" pitchFamily="18" charset="0"/>
              </a:rPr>
              <a:t>léthale</a:t>
            </a:r>
            <a:r>
              <a:rPr lang="fr-FR" i="1" dirty="0">
                <a:solidFill>
                  <a:srgbClr val="44546A"/>
                </a:solidFill>
                <a:latin typeface="Times New Roman" panose="02020603050405020304" pitchFamily="18" charset="0"/>
                <a:ea typeface="Times New Roman" panose="02020603050405020304" pitchFamily="18" charset="0"/>
              </a:rPr>
              <a:t> médiane (DL50) par voie </a:t>
            </a:r>
            <a:r>
              <a:rPr lang="fr-FR" i="1" dirty="0" smtClean="0">
                <a:solidFill>
                  <a:srgbClr val="44546A"/>
                </a:solidFill>
                <a:latin typeface="Times New Roman" panose="02020603050405020304" pitchFamily="18" charset="0"/>
                <a:ea typeface="Times New Roman" panose="02020603050405020304" pitchFamily="18" charset="0"/>
              </a:rPr>
              <a:t>orale</a:t>
            </a:r>
          </a:p>
          <a:p>
            <a:pPr>
              <a:spcAft>
                <a:spcPts val="1000"/>
              </a:spcAft>
            </a:pPr>
            <a:r>
              <a:rPr lang="fr-FR" i="1" noProof="1">
                <a:solidFill>
                  <a:srgbClr val="44546A"/>
                </a:solidFill>
                <a:latin typeface="Times New Roman" panose="02020603050405020304" pitchFamily="18" charset="0"/>
              </a:rPr>
              <a:t>Principe </a:t>
            </a:r>
            <a:r>
              <a:rPr lang="fr-FR" i="1" noProof="1" smtClean="0">
                <a:solidFill>
                  <a:srgbClr val="44546A"/>
                </a:solidFill>
                <a:latin typeface="Times New Roman" panose="02020603050405020304" pitchFamily="18" charset="0"/>
              </a:rPr>
              <a:t>: </a:t>
            </a:r>
            <a:r>
              <a:rPr lang="fr-FR" i="1" noProof="1">
                <a:solidFill>
                  <a:srgbClr val="44546A"/>
                </a:solidFill>
                <a:latin typeface="Times New Roman" panose="02020603050405020304" pitchFamily="18" charset="0"/>
              </a:rPr>
              <a:t>A</a:t>
            </a:r>
            <a:r>
              <a:rPr lang="fr-FR" i="1" noProof="1">
                <a:solidFill>
                  <a:srgbClr val="44546A"/>
                </a:solidFill>
                <a:latin typeface="Times New Roman" panose="02020603050405020304" pitchFamily="18" charset="0"/>
                <a:ea typeface="Times New Roman" panose="02020603050405020304" pitchFamily="18" charset="0"/>
              </a:rPr>
              <a:t> l’instar de la classification des produits chimiques (règlement CLP n°1272/2008): </a:t>
            </a:r>
            <a:r>
              <a:rPr lang="fr-FR" i="1" noProof="1" smtClean="0">
                <a:solidFill>
                  <a:srgbClr val="44546A"/>
                </a:solidFill>
                <a:latin typeface="Times New Roman" panose="02020603050405020304" pitchFamily="18" charset="0"/>
                <a:ea typeface="Times New Roman" panose="02020603050405020304" pitchFamily="18" charset="0"/>
              </a:rPr>
              <a:t>comparer les différents niveaux de toxicité </a:t>
            </a:r>
            <a:r>
              <a:rPr lang="fr-FR" i="1" noProof="1">
                <a:solidFill>
                  <a:srgbClr val="44546A"/>
                </a:solidFill>
                <a:latin typeface="Times New Roman" panose="02020603050405020304" pitchFamily="18" charset="0"/>
                <a:ea typeface="Times New Roman" panose="02020603050405020304" pitchFamily="18" charset="0"/>
              </a:rPr>
              <a:t>des HE </a:t>
            </a:r>
            <a:r>
              <a:rPr lang="fr-FR" i="1" noProof="1" smtClean="0">
                <a:solidFill>
                  <a:srgbClr val="44546A"/>
                </a:solidFill>
                <a:latin typeface="Times New Roman" panose="02020603050405020304" pitchFamily="18" charset="0"/>
                <a:ea typeface="Times New Roman" panose="02020603050405020304" pitchFamily="18" charset="0"/>
              </a:rPr>
              <a:t>dans le cadre d’une exposition </a:t>
            </a:r>
            <a:r>
              <a:rPr lang="fr-FR" i="1" noProof="1">
                <a:solidFill>
                  <a:srgbClr val="44546A"/>
                </a:solidFill>
                <a:latin typeface="Times New Roman" panose="02020603050405020304" pitchFamily="18" charset="0"/>
                <a:ea typeface="Times New Roman" panose="02020603050405020304" pitchFamily="18" charset="0"/>
              </a:rPr>
              <a:t>aigüe</a:t>
            </a:r>
            <a:endParaRPr lang="fr-FR" i="1" dirty="0">
              <a:solidFill>
                <a:srgbClr val="44546A"/>
              </a:solidFill>
              <a:latin typeface="Times New Roman" panose="02020603050405020304" pitchFamily="18" charset="0"/>
              <a:ea typeface="Times New Roman" panose="02020603050405020304" pitchFamily="18" charset="0"/>
            </a:endParaRPr>
          </a:p>
          <a:p>
            <a:pPr>
              <a:spcAft>
                <a:spcPts val="1000"/>
              </a:spcAft>
            </a:pPr>
            <a:endParaRPr lang="fr-FR" i="1" dirty="0">
              <a:solidFill>
                <a:srgbClr val="44546A"/>
              </a:solidFill>
              <a:effectLst/>
              <a:latin typeface="Times New Roman" panose="02020603050405020304" pitchFamily="18" charset="0"/>
              <a:ea typeface="Times New Roman" panose="02020603050405020304" pitchFamily="18" charset="0"/>
            </a:endParaRPr>
          </a:p>
        </p:txBody>
      </p:sp>
      <p:sp>
        <p:nvSpPr>
          <p:cNvPr id="3" name="Rectangle 2"/>
          <p:cNvSpPr/>
          <p:nvPr/>
        </p:nvSpPr>
        <p:spPr>
          <a:xfrm>
            <a:off x="264362" y="1511471"/>
            <a:ext cx="3667558" cy="461665"/>
          </a:xfrm>
          <a:prstGeom prst="rect">
            <a:avLst/>
          </a:prstGeom>
        </p:spPr>
        <p:txBody>
          <a:bodyPr wrap="square">
            <a:spAutoFit/>
          </a:bodyPr>
          <a:lstStyle/>
          <a:p>
            <a:r>
              <a:rPr lang="fr-FR" sz="2400" b="1" dirty="0"/>
              <a:t>La toxicité aiguë </a:t>
            </a:r>
            <a:r>
              <a:rPr lang="fr-FR" sz="2400" b="1" dirty="0" smtClean="0"/>
              <a:t>orale</a:t>
            </a:r>
            <a:endParaRPr lang="fr-FR" sz="2400" dirty="0"/>
          </a:p>
        </p:txBody>
      </p:sp>
    </p:spTree>
    <p:extLst>
      <p:ext uri="{BB962C8B-B14F-4D97-AF65-F5344CB8AC3E}">
        <p14:creationId xmlns:p14="http://schemas.microsoft.com/office/powerpoint/2010/main" val="8773365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90875" y="326223"/>
            <a:ext cx="8610600" cy="1293028"/>
          </a:xfrm>
        </p:spPr>
        <p:txBody>
          <a:bodyPr/>
          <a:lstStyle/>
          <a:p>
            <a:r>
              <a:rPr lang="fr-FR" dirty="0" smtClean="0"/>
              <a:t>HE à risque toxique majeur par voie orale</a:t>
            </a:r>
            <a:endParaRPr lang="fr-FR" dirty="0"/>
          </a:p>
        </p:txBody>
      </p:sp>
      <p:sp>
        <p:nvSpPr>
          <p:cNvPr id="6" name="Espace réservé du contenu 5"/>
          <p:cNvSpPr>
            <a:spLocks noGrp="1"/>
          </p:cNvSpPr>
          <p:nvPr>
            <p:ph idx="1"/>
          </p:nvPr>
        </p:nvSpPr>
        <p:spPr>
          <a:xfrm>
            <a:off x="685800" y="1384935"/>
            <a:ext cx="10820400" cy="5187315"/>
          </a:xfrm>
        </p:spPr>
        <p:txBody>
          <a:bodyPr>
            <a:normAutofit fontScale="92500" lnSpcReduction="10000"/>
          </a:bodyPr>
          <a:lstStyle/>
          <a:p>
            <a:r>
              <a:rPr lang="fr-FR" b="1" dirty="0" smtClean="0"/>
              <a:t>HE de Boldo </a:t>
            </a:r>
            <a:r>
              <a:rPr lang="fr-FR" dirty="0" smtClean="0"/>
              <a:t>(</a:t>
            </a:r>
            <a:r>
              <a:rPr lang="fr-FR" dirty="0" err="1" smtClean="0"/>
              <a:t>Peumus</a:t>
            </a:r>
            <a:r>
              <a:rPr lang="fr-FR" dirty="0" smtClean="0"/>
              <a:t> </a:t>
            </a:r>
            <a:r>
              <a:rPr lang="fr-FR" dirty="0" err="1" smtClean="0"/>
              <a:t>Boldus</a:t>
            </a:r>
            <a:r>
              <a:rPr lang="fr-FR" dirty="0" smtClean="0"/>
              <a:t> </a:t>
            </a:r>
            <a:r>
              <a:rPr lang="fr-FR" dirty="0" err="1" smtClean="0"/>
              <a:t>Molinus</a:t>
            </a:r>
            <a:r>
              <a:rPr lang="fr-FR" dirty="0" smtClean="0"/>
              <a:t>)</a:t>
            </a:r>
          </a:p>
          <a:p>
            <a:pPr marL="0" indent="0">
              <a:buNone/>
            </a:pPr>
            <a:r>
              <a:rPr lang="fr-FR" dirty="0" smtClean="0"/>
              <a:t>neurotoxique (</a:t>
            </a:r>
            <a:r>
              <a:rPr lang="fr-FR" dirty="0" err="1" smtClean="0"/>
              <a:t>ascaridole</a:t>
            </a:r>
            <a:r>
              <a:rPr lang="fr-FR" dirty="0" smtClean="0"/>
              <a:t>, </a:t>
            </a:r>
            <a:r>
              <a:rPr lang="fr-FR" dirty="0" err="1" smtClean="0"/>
              <a:t>thujone</a:t>
            </a:r>
            <a:r>
              <a:rPr lang="fr-FR" dirty="0" smtClean="0"/>
              <a:t>, </a:t>
            </a:r>
            <a:r>
              <a:rPr lang="fr-FR" dirty="0" err="1" smtClean="0"/>
              <a:t>sabinyl</a:t>
            </a:r>
            <a:r>
              <a:rPr lang="fr-FR" dirty="0" smtClean="0"/>
              <a:t> </a:t>
            </a:r>
            <a:r>
              <a:rPr lang="fr-FR" dirty="0" err="1" smtClean="0"/>
              <a:t>acetate</a:t>
            </a:r>
            <a:r>
              <a:rPr lang="fr-FR" dirty="0" smtClean="0"/>
              <a:t>): LD50 rat </a:t>
            </a:r>
            <a:r>
              <a:rPr lang="fr-FR" dirty="0" err="1" smtClean="0"/>
              <a:t>p.o</a:t>
            </a:r>
            <a:r>
              <a:rPr lang="fr-FR" dirty="0" smtClean="0"/>
              <a:t>. = 130mg/kg</a:t>
            </a:r>
          </a:p>
          <a:p>
            <a:pPr lvl="1"/>
            <a:endParaRPr lang="fr-FR" dirty="0" smtClean="0"/>
          </a:p>
          <a:p>
            <a:r>
              <a:rPr lang="fr-FR" b="1" dirty="0"/>
              <a:t>HE de </a:t>
            </a:r>
            <a:r>
              <a:rPr lang="fr-FR" b="1" dirty="0" smtClean="0"/>
              <a:t>Chénopode</a:t>
            </a:r>
            <a:r>
              <a:rPr lang="fr-FR" dirty="0" smtClean="0"/>
              <a:t>:  (</a:t>
            </a:r>
            <a:r>
              <a:rPr lang="fr-FR" dirty="0" err="1" smtClean="0"/>
              <a:t>Chenopodium</a:t>
            </a:r>
            <a:r>
              <a:rPr lang="fr-FR" dirty="0" smtClean="0"/>
              <a:t> </a:t>
            </a:r>
            <a:r>
              <a:rPr lang="fr-FR" dirty="0" err="1" smtClean="0"/>
              <a:t>ambrosioides</a:t>
            </a:r>
            <a:r>
              <a:rPr lang="fr-FR" dirty="0" smtClean="0"/>
              <a:t> L.)</a:t>
            </a:r>
            <a:endParaRPr lang="fr-FR" dirty="0"/>
          </a:p>
          <a:p>
            <a:pPr marL="0" indent="0">
              <a:buNone/>
            </a:pPr>
            <a:r>
              <a:rPr lang="fr-FR" dirty="0"/>
              <a:t>neurotoxique (</a:t>
            </a:r>
            <a:r>
              <a:rPr lang="fr-FR" dirty="0" err="1"/>
              <a:t>ascaridole</a:t>
            </a:r>
            <a:r>
              <a:rPr lang="fr-FR" dirty="0"/>
              <a:t>, </a:t>
            </a:r>
            <a:r>
              <a:rPr lang="fr-FR" dirty="0" err="1"/>
              <a:t>thujone</a:t>
            </a:r>
            <a:r>
              <a:rPr lang="fr-FR" dirty="0"/>
              <a:t>, </a:t>
            </a:r>
            <a:r>
              <a:rPr lang="fr-FR" dirty="0" err="1"/>
              <a:t>sabinyl</a:t>
            </a:r>
            <a:r>
              <a:rPr lang="fr-FR" dirty="0"/>
              <a:t> </a:t>
            </a:r>
            <a:r>
              <a:rPr lang="fr-FR" dirty="0" err="1"/>
              <a:t>acetate</a:t>
            </a:r>
            <a:r>
              <a:rPr lang="fr-FR" dirty="0"/>
              <a:t>): LD50 rat </a:t>
            </a:r>
            <a:r>
              <a:rPr lang="fr-FR" dirty="0" err="1"/>
              <a:t>p.o</a:t>
            </a:r>
            <a:r>
              <a:rPr lang="fr-FR" dirty="0"/>
              <a:t>. = </a:t>
            </a:r>
            <a:r>
              <a:rPr lang="fr-FR" dirty="0" smtClean="0"/>
              <a:t>255mg/kg</a:t>
            </a:r>
            <a:endParaRPr lang="fr-FR" dirty="0"/>
          </a:p>
          <a:p>
            <a:endParaRPr lang="fr-FR" dirty="0" smtClean="0"/>
          </a:p>
          <a:p>
            <a:r>
              <a:rPr lang="fr-FR" b="1" dirty="0"/>
              <a:t>HE </a:t>
            </a:r>
            <a:r>
              <a:rPr lang="fr-FR" b="1" dirty="0" smtClean="0"/>
              <a:t>d’Armoise  blanche </a:t>
            </a:r>
            <a:r>
              <a:rPr lang="fr-FR" dirty="0" smtClean="0"/>
              <a:t>(</a:t>
            </a:r>
            <a:r>
              <a:rPr lang="fr-FR" dirty="0" err="1" smtClean="0"/>
              <a:t>Artemisia</a:t>
            </a:r>
            <a:r>
              <a:rPr lang="fr-FR" dirty="0" smtClean="0"/>
              <a:t> herba alba Asso): </a:t>
            </a:r>
            <a:endParaRPr lang="fr-FR" dirty="0"/>
          </a:p>
          <a:p>
            <a:pPr marL="0" indent="0">
              <a:buNone/>
            </a:pPr>
            <a:r>
              <a:rPr lang="fr-FR" dirty="0"/>
              <a:t>neurotoxique </a:t>
            </a:r>
            <a:r>
              <a:rPr lang="fr-FR" dirty="0" smtClean="0"/>
              <a:t>(</a:t>
            </a:r>
            <a:r>
              <a:rPr lang="fr-FR" dirty="0" err="1" smtClean="0"/>
              <a:t>thujone</a:t>
            </a:r>
            <a:r>
              <a:rPr lang="fr-FR" dirty="0" smtClean="0"/>
              <a:t>): </a:t>
            </a:r>
            <a:r>
              <a:rPr lang="fr-FR" dirty="0"/>
              <a:t>LD50 rat </a:t>
            </a:r>
            <a:r>
              <a:rPr lang="fr-FR" dirty="0" err="1"/>
              <a:t>p.o</a:t>
            </a:r>
            <a:r>
              <a:rPr lang="fr-FR" dirty="0"/>
              <a:t>. = </a:t>
            </a:r>
            <a:r>
              <a:rPr lang="fr-FR" dirty="0" smtClean="0"/>
              <a:t>370mg/kg</a:t>
            </a:r>
          </a:p>
          <a:p>
            <a:pPr marL="0" indent="0">
              <a:buNone/>
            </a:pPr>
            <a:endParaRPr lang="fr-FR" dirty="0"/>
          </a:p>
          <a:p>
            <a:r>
              <a:rPr lang="fr-FR" b="1" dirty="0"/>
              <a:t>HE de </a:t>
            </a:r>
            <a:r>
              <a:rPr lang="fr-FR" b="1" dirty="0" smtClean="0"/>
              <a:t>Menthe pouliot </a:t>
            </a:r>
            <a:r>
              <a:rPr lang="fr-FR" dirty="0" smtClean="0"/>
              <a:t>(</a:t>
            </a:r>
            <a:r>
              <a:rPr lang="fr-FR" dirty="0" err="1" smtClean="0"/>
              <a:t>Mentha</a:t>
            </a:r>
            <a:r>
              <a:rPr lang="fr-FR" dirty="0" smtClean="0"/>
              <a:t> </a:t>
            </a:r>
            <a:r>
              <a:rPr lang="fr-FR" dirty="0" err="1" smtClean="0"/>
              <a:t>pulegium</a:t>
            </a:r>
            <a:r>
              <a:rPr lang="fr-FR" dirty="0" smtClean="0"/>
              <a:t> L.): </a:t>
            </a:r>
            <a:endParaRPr lang="fr-FR" dirty="0"/>
          </a:p>
          <a:p>
            <a:pPr marL="0" indent="0">
              <a:buNone/>
            </a:pPr>
            <a:r>
              <a:rPr lang="fr-FR" dirty="0" smtClean="0"/>
              <a:t>hépatotoxique et neurotoxique (</a:t>
            </a:r>
            <a:r>
              <a:rPr lang="el-GR" dirty="0"/>
              <a:t>β</a:t>
            </a:r>
            <a:r>
              <a:rPr lang="fr-FR" dirty="0" smtClean="0"/>
              <a:t>-</a:t>
            </a:r>
            <a:r>
              <a:rPr lang="fr-FR" dirty="0" err="1" smtClean="0"/>
              <a:t>pulegone</a:t>
            </a:r>
            <a:r>
              <a:rPr lang="fr-FR" dirty="0" smtClean="0"/>
              <a:t>): </a:t>
            </a:r>
            <a:r>
              <a:rPr lang="fr-FR" dirty="0"/>
              <a:t>LD50 rat </a:t>
            </a:r>
            <a:r>
              <a:rPr lang="fr-FR" dirty="0" err="1"/>
              <a:t>p.o</a:t>
            </a:r>
            <a:r>
              <a:rPr lang="fr-FR" dirty="0"/>
              <a:t>. = </a:t>
            </a:r>
            <a:r>
              <a:rPr lang="fr-FR" dirty="0" smtClean="0"/>
              <a:t>400mg/kg</a:t>
            </a:r>
            <a:endParaRPr lang="fr-FR" dirty="0"/>
          </a:p>
          <a:p>
            <a:endParaRPr lang="fr-FR" dirty="0" smtClean="0"/>
          </a:p>
          <a:p>
            <a:r>
              <a:rPr lang="fr-FR" b="1" dirty="0" smtClean="0"/>
              <a:t>HE </a:t>
            </a:r>
            <a:r>
              <a:rPr lang="fr-FR" b="1" dirty="0"/>
              <a:t>de </a:t>
            </a:r>
            <a:r>
              <a:rPr lang="fr-FR" b="1" dirty="0" smtClean="0"/>
              <a:t>Calamus </a:t>
            </a:r>
            <a:r>
              <a:rPr lang="fr-FR" dirty="0" smtClean="0"/>
              <a:t>(Acorus Calamus L.)(forme </a:t>
            </a:r>
            <a:r>
              <a:rPr lang="fr-FR" dirty="0" err="1" smtClean="0"/>
              <a:t>tetra</a:t>
            </a:r>
            <a:r>
              <a:rPr lang="fr-FR" dirty="0" smtClean="0"/>
              <a:t> ou </a:t>
            </a:r>
            <a:r>
              <a:rPr lang="fr-FR" dirty="0" err="1" smtClean="0"/>
              <a:t>hexaploïde</a:t>
            </a:r>
            <a:r>
              <a:rPr lang="fr-FR" dirty="0" smtClean="0"/>
              <a:t>)</a:t>
            </a:r>
            <a:endParaRPr lang="fr-FR" dirty="0"/>
          </a:p>
          <a:p>
            <a:pPr marL="0" indent="0">
              <a:buNone/>
            </a:pPr>
            <a:r>
              <a:rPr lang="fr-FR" dirty="0"/>
              <a:t>h</a:t>
            </a:r>
            <a:r>
              <a:rPr lang="fr-FR" dirty="0" smtClean="0"/>
              <a:t>épatotoxique, cancérigène potentiel (</a:t>
            </a:r>
            <a:r>
              <a:rPr lang="el-GR" dirty="0" smtClean="0"/>
              <a:t>β</a:t>
            </a:r>
            <a:r>
              <a:rPr lang="fr-FR" dirty="0" smtClean="0"/>
              <a:t>-</a:t>
            </a:r>
            <a:r>
              <a:rPr lang="fr-FR" dirty="0" err="1" smtClean="0"/>
              <a:t>asarone</a:t>
            </a:r>
            <a:r>
              <a:rPr lang="fr-FR" dirty="0" smtClean="0"/>
              <a:t>): </a:t>
            </a:r>
            <a:r>
              <a:rPr lang="fr-FR" dirty="0"/>
              <a:t>LD50 rat </a:t>
            </a:r>
            <a:r>
              <a:rPr lang="fr-FR" dirty="0" err="1"/>
              <a:t>p.o</a:t>
            </a:r>
            <a:r>
              <a:rPr lang="fr-FR" dirty="0"/>
              <a:t>. = </a:t>
            </a:r>
            <a:r>
              <a:rPr lang="fr-FR" dirty="0" smtClean="0"/>
              <a:t>777mg/kg</a:t>
            </a:r>
          </a:p>
          <a:p>
            <a:pPr marL="0" indent="0">
              <a:buNone/>
            </a:pPr>
            <a:endParaRPr lang="fr-FR" dirty="0"/>
          </a:p>
          <a:p>
            <a:pPr marL="0" indent="0">
              <a:buNone/>
            </a:pPr>
            <a:endParaRPr lang="fr-FR" dirty="0"/>
          </a:p>
          <a:p>
            <a:endParaRPr lang="fr-FR" dirty="0"/>
          </a:p>
        </p:txBody>
      </p:sp>
      <p:pic>
        <p:nvPicPr>
          <p:cNvPr id="7" name="Picture 2" descr="http://eurovisionireland.files.wordpress.com/2014/02/attention.png"/>
          <p:cNvPicPr>
            <a:picLocks noChangeAspect="1" noChangeArrowheads="1"/>
          </p:cNvPicPr>
          <p:nvPr/>
        </p:nvPicPr>
        <p:blipFill>
          <a:blip r:embed="rId2">
            <a:extLst>
              <a:ext uri="{28A0092B-C50C-407E-A947-70E740481C1C}">
                <a14:useLocalDpi xmlns:a14="http://schemas.microsoft.com/office/drawing/2010/main" val="0"/>
              </a:ext>
            </a:extLst>
          </a:blip>
          <a:srcRect t="12766" b="14894"/>
          <a:stretch>
            <a:fillRect/>
          </a:stretch>
        </p:blipFill>
        <p:spPr bwMode="auto">
          <a:xfrm>
            <a:off x="10176669" y="2995929"/>
            <a:ext cx="1211262"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à coins arrondis 7"/>
          <p:cNvSpPr/>
          <p:nvPr/>
        </p:nvSpPr>
        <p:spPr>
          <a:xfrm>
            <a:off x="9639300" y="4086225"/>
            <a:ext cx="234315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Ne pas utiliser</a:t>
            </a:r>
          </a:p>
          <a:p>
            <a:pPr algn="ctr"/>
            <a:r>
              <a:rPr lang="fr-FR" dirty="0" smtClean="0"/>
              <a:t> ces huiles essentielles</a:t>
            </a:r>
            <a:endParaRPr lang="fr-FR" dirty="0"/>
          </a:p>
        </p:txBody>
      </p:sp>
    </p:spTree>
    <p:extLst>
      <p:ext uri="{BB962C8B-B14F-4D97-AF65-F5344CB8AC3E}">
        <p14:creationId xmlns:p14="http://schemas.microsoft.com/office/powerpoint/2010/main" val="548503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374903" y="320040"/>
            <a:ext cx="11655171" cy="1380744"/>
          </a:xfrm>
        </p:spPr>
        <p:style>
          <a:lnRef idx="2">
            <a:schemeClr val="accent2"/>
          </a:lnRef>
          <a:fillRef idx="1">
            <a:schemeClr val="lt1"/>
          </a:fillRef>
          <a:effectRef idx="0">
            <a:schemeClr val="accent2"/>
          </a:effectRef>
          <a:fontRef idx="minor">
            <a:schemeClr val="dk1"/>
          </a:fontRef>
        </p:style>
        <p:txBody>
          <a:bodyPr>
            <a:noAutofit/>
          </a:bodyPr>
          <a:lstStyle/>
          <a:p>
            <a:pPr algn="l"/>
            <a:r>
              <a:rPr lang="fr-FR" sz="2800" b="1" dirty="0"/>
              <a:t>Décret n° 2007-1198 du 3 août 2007 relatif à la liste des huiles essentielles dont la vente au public est réservée aux pharmaciens</a:t>
            </a:r>
            <a:endParaRPr lang="fr-FR" sz="2800" dirty="0"/>
          </a:p>
        </p:txBody>
      </p:sp>
      <p:pic>
        <p:nvPicPr>
          <p:cNvPr id="10" name="Espace réservé du contenu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3143" y="2019300"/>
            <a:ext cx="5448392" cy="40862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5776475" y="1225689"/>
            <a:ext cx="6096000" cy="535531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marL="342900" lvl="0" indent="-342900" algn="just">
              <a:spcAft>
                <a:spcPts val="0"/>
              </a:spcAft>
              <a:buFont typeface="Calibri" panose="020F0502020204030204" pitchFamily="34" charset="0"/>
              <a:buChar char="-"/>
            </a:pPr>
            <a:r>
              <a:rPr lang="fr-FR" dirty="0" smtClean="0">
                <a:latin typeface="Times New Roman" panose="02020603050405020304" pitchFamily="18" charset="0"/>
                <a:ea typeface="Calibri" panose="020F0502020204030204" pitchFamily="34" charset="0"/>
                <a:cs typeface="Times New Roman" panose="02020603050405020304" pitchFamily="18" charset="0"/>
              </a:rPr>
              <a:t>Grande </a:t>
            </a:r>
            <a:r>
              <a:rPr lang="fr-FR" dirty="0">
                <a:latin typeface="Times New Roman" panose="02020603050405020304" pitchFamily="18" charset="0"/>
                <a:ea typeface="Calibri" panose="020F0502020204030204" pitchFamily="34" charset="0"/>
                <a:cs typeface="Times New Roman" panose="02020603050405020304" pitchFamily="18" charset="0"/>
              </a:rPr>
              <a:t>absinthe (</a:t>
            </a:r>
            <a:r>
              <a:rPr lang="fr-FR" i="1" dirty="0" err="1">
                <a:latin typeface="Times New Roman" panose="02020603050405020304" pitchFamily="18" charset="0"/>
                <a:ea typeface="Calibri" panose="020F0502020204030204" pitchFamily="34" charset="0"/>
                <a:cs typeface="Times New Roman" panose="02020603050405020304" pitchFamily="18" charset="0"/>
              </a:rPr>
              <a:t>Artemisia</a:t>
            </a:r>
            <a:r>
              <a:rPr lang="fr-FR" i="1" dirty="0">
                <a:latin typeface="Times New Roman" panose="02020603050405020304" pitchFamily="18" charset="0"/>
                <a:ea typeface="Calibri" panose="020F0502020204030204" pitchFamily="34" charset="0"/>
                <a:cs typeface="Times New Roman" panose="02020603050405020304" pitchFamily="18" charset="0"/>
              </a:rPr>
              <a:t> </a:t>
            </a:r>
            <a:r>
              <a:rPr lang="fr-FR" i="1" dirty="0" err="1">
                <a:latin typeface="Times New Roman" panose="02020603050405020304" pitchFamily="18" charset="0"/>
                <a:ea typeface="Calibri" panose="020F0502020204030204" pitchFamily="34" charset="0"/>
                <a:cs typeface="Times New Roman" panose="02020603050405020304" pitchFamily="18" charset="0"/>
              </a:rPr>
              <a:t>absinthium</a:t>
            </a:r>
            <a:r>
              <a:rPr lang="fr-FR" i="1" dirty="0">
                <a:latin typeface="Times New Roman" panose="02020603050405020304" pitchFamily="18" charset="0"/>
                <a:ea typeface="Calibri" panose="020F0502020204030204" pitchFamily="34" charset="0"/>
                <a:cs typeface="Times New Roman" panose="02020603050405020304" pitchFamily="18" charset="0"/>
              </a:rPr>
              <a:t> L</a:t>
            </a:r>
            <a:r>
              <a:rPr lang="fr-FR" dirty="0">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gn="just">
              <a:spcAft>
                <a:spcPts val="0"/>
              </a:spcAft>
              <a:buFont typeface="Calibri" panose="020F0502020204030204" pitchFamily="34" charset="0"/>
              <a:buChar char="-"/>
            </a:pPr>
            <a:r>
              <a:rPr lang="fr-FR" dirty="0" smtClean="0">
                <a:latin typeface="Times New Roman" panose="02020603050405020304" pitchFamily="18" charset="0"/>
                <a:ea typeface="Calibri" panose="020F0502020204030204" pitchFamily="34" charset="0"/>
                <a:cs typeface="Times New Roman" panose="02020603050405020304" pitchFamily="18" charset="0"/>
              </a:rPr>
              <a:t>Petite </a:t>
            </a:r>
            <a:r>
              <a:rPr lang="fr-FR" dirty="0">
                <a:latin typeface="Times New Roman" panose="02020603050405020304" pitchFamily="18" charset="0"/>
                <a:ea typeface="Calibri" panose="020F0502020204030204" pitchFamily="34" charset="0"/>
                <a:cs typeface="Times New Roman" panose="02020603050405020304" pitchFamily="18" charset="0"/>
              </a:rPr>
              <a:t>absinthe (</a:t>
            </a:r>
            <a:r>
              <a:rPr lang="fr-FR" i="1" dirty="0" err="1">
                <a:latin typeface="Times New Roman" panose="02020603050405020304" pitchFamily="18" charset="0"/>
                <a:ea typeface="Calibri" panose="020F0502020204030204" pitchFamily="34" charset="0"/>
                <a:cs typeface="Times New Roman" panose="02020603050405020304" pitchFamily="18" charset="0"/>
              </a:rPr>
              <a:t>Artemisia</a:t>
            </a:r>
            <a:r>
              <a:rPr lang="fr-FR" i="1" dirty="0">
                <a:latin typeface="Times New Roman" panose="02020603050405020304" pitchFamily="18" charset="0"/>
                <a:ea typeface="Calibri" panose="020F0502020204030204" pitchFamily="34" charset="0"/>
                <a:cs typeface="Times New Roman" panose="02020603050405020304" pitchFamily="18" charset="0"/>
              </a:rPr>
              <a:t> </a:t>
            </a:r>
            <a:r>
              <a:rPr lang="fr-FR" i="1" dirty="0" err="1">
                <a:latin typeface="Times New Roman" panose="02020603050405020304" pitchFamily="18" charset="0"/>
                <a:ea typeface="Calibri" panose="020F0502020204030204" pitchFamily="34" charset="0"/>
                <a:cs typeface="Times New Roman" panose="02020603050405020304" pitchFamily="18" charset="0"/>
              </a:rPr>
              <a:t>pontica</a:t>
            </a:r>
            <a:r>
              <a:rPr lang="fr-FR" i="1" dirty="0">
                <a:latin typeface="Times New Roman" panose="02020603050405020304" pitchFamily="18" charset="0"/>
                <a:ea typeface="Calibri" panose="020F0502020204030204" pitchFamily="34" charset="0"/>
                <a:cs typeface="Times New Roman" panose="02020603050405020304" pitchFamily="18" charset="0"/>
              </a:rPr>
              <a:t> L.</a:t>
            </a:r>
            <a:r>
              <a:rPr lang="fr-FR" dirty="0">
                <a:latin typeface="Times New Roman" panose="02020603050405020304" pitchFamily="18" charset="0"/>
                <a:ea typeface="Calibri" panose="020F0502020204030204" pitchFamily="34" charset="0"/>
                <a:cs typeface="Times New Roman" panose="02020603050405020304" pitchFamily="18" charset="0"/>
              </a:rPr>
              <a:t>) ; </a:t>
            </a:r>
          </a:p>
          <a:p>
            <a:pPr marL="342900" lvl="0" indent="-342900" algn="just">
              <a:spcAft>
                <a:spcPts val="0"/>
              </a:spcAft>
              <a:buFont typeface="Calibri" panose="020F0502020204030204" pitchFamily="34" charset="0"/>
              <a:buChar char="-"/>
            </a:pPr>
            <a:r>
              <a:rPr lang="fr-FR" dirty="0" smtClean="0">
                <a:latin typeface="Times New Roman" panose="02020603050405020304" pitchFamily="18" charset="0"/>
                <a:ea typeface="Calibri" panose="020F0502020204030204" pitchFamily="34" charset="0"/>
                <a:cs typeface="Times New Roman" panose="02020603050405020304" pitchFamily="18" charset="0"/>
              </a:rPr>
              <a:t>Armoise </a:t>
            </a:r>
            <a:r>
              <a:rPr lang="fr-FR" dirty="0">
                <a:latin typeface="Times New Roman" panose="02020603050405020304" pitchFamily="18" charset="0"/>
                <a:ea typeface="Calibri" panose="020F0502020204030204" pitchFamily="34" charset="0"/>
                <a:cs typeface="Times New Roman" panose="02020603050405020304" pitchFamily="18" charset="0"/>
              </a:rPr>
              <a:t>commune (</a:t>
            </a:r>
            <a:r>
              <a:rPr lang="fr-FR" i="1" dirty="0" err="1">
                <a:latin typeface="Times New Roman" panose="02020603050405020304" pitchFamily="18" charset="0"/>
                <a:ea typeface="Calibri" panose="020F0502020204030204" pitchFamily="34" charset="0"/>
                <a:cs typeface="Times New Roman" panose="02020603050405020304" pitchFamily="18" charset="0"/>
              </a:rPr>
              <a:t>Artemisia</a:t>
            </a:r>
            <a:r>
              <a:rPr lang="fr-FR" i="1" dirty="0">
                <a:latin typeface="Times New Roman" panose="02020603050405020304" pitchFamily="18" charset="0"/>
                <a:ea typeface="Calibri" panose="020F0502020204030204" pitchFamily="34" charset="0"/>
                <a:cs typeface="Times New Roman" panose="02020603050405020304" pitchFamily="18" charset="0"/>
              </a:rPr>
              <a:t> </a:t>
            </a:r>
            <a:r>
              <a:rPr lang="fr-FR" i="1" dirty="0" err="1">
                <a:latin typeface="Times New Roman" panose="02020603050405020304" pitchFamily="18" charset="0"/>
                <a:ea typeface="Calibri" panose="020F0502020204030204" pitchFamily="34" charset="0"/>
                <a:cs typeface="Times New Roman" panose="02020603050405020304" pitchFamily="18" charset="0"/>
              </a:rPr>
              <a:t>vulgaris</a:t>
            </a:r>
            <a:r>
              <a:rPr lang="fr-FR" i="1" dirty="0">
                <a:latin typeface="Times New Roman" panose="02020603050405020304" pitchFamily="18" charset="0"/>
                <a:ea typeface="Calibri" panose="020F0502020204030204" pitchFamily="34" charset="0"/>
                <a:cs typeface="Times New Roman" panose="02020603050405020304" pitchFamily="18" charset="0"/>
              </a:rPr>
              <a:t> L</a:t>
            </a:r>
            <a:r>
              <a:rPr lang="fr-FR" dirty="0">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gn="just">
              <a:spcAft>
                <a:spcPts val="0"/>
              </a:spcAft>
              <a:buFont typeface="Calibri" panose="020F0502020204030204" pitchFamily="34" charset="0"/>
              <a:buChar char="-"/>
            </a:pPr>
            <a:r>
              <a:rPr lang="fr-FR" dirty="0" smtClean="0">
                <a:latin typeface="Times New Roman" panose="02020603050405020304" pitchFamily="18" charset="0"/>
                <a:ea typeface="Calibri" panose="020F0502020204030204" pitchFamily="34" charset="0"/>
                <a:cs typeface="Times New Roman" panose="02020603050405020304" pitchFamily="18" charset="0"/>
              </a:rPr>
              <a:t>Armoise </a:t>
            </a:r>
            <a:r>
              <a:rPr lang="fr-FR" dirty="0">
                <a:latin typeface="Times New Roman" panose="02020603050405020304" pitchFamily="18" charset="0"/>
                <a:ea typeface="Calibri" panose="020F0502020204030204" pitchFamily="34" charset="0"/>
                <a:cs typeface="Times New Roman" panose="02020603050405020304" pitchFamily="18" charset="0"/>
              </a:rPr>
              <a:t>blanche (</a:t>
            </a:r>
            <a:r>
              <a:rPr lang="fr-FR" i="1" dirty="0" err="1">
                <a:latin typeface="Times New Roman" panose="02020603050405020304" pitchFamily="18" charset="0"/>
                <a:ea typeface="Calibri" panose="020F0502020204030204" pitchFamily="34" charset="0"/>
                <a:cs typeface="Times New Roman" panose="02020603050405020304" pitchFamily="18" charset="0"/>
              </a:rPr>
              <a:t>Artemisia</a:t>
            </a:r>
            <a:r>
              <a:rPr lang="fr-FR" i="1" dirty="0">
                <a:latin typeface="Times New Roman" panose="02020603050405020304" pitchFamily="18" charset="0"/>
                <a:ea typeface="Calibri" panose="020F0502020204030204" pitchFamily="34" charset="0"/>
                <a:cs typeface="Times New Roman" panose="02020603050405020304" pitchFamily="18" charset="0"/>
              </a:rPr>
              <a:t> herba alba Asso</a:t>
            </a:r>
            <a:r>
              <a:rPr lang="fr-FR" dirty="0">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gn="just">
              <a:spcAft>
                <a:spcPts val="0"/>
              </a:spcAft>
              <a:buFont typeface="Calibri" panose="020F0502020204030204" pitchFamily="34" charset="0"/>
              <a:buChar char="-"/>
            </a:pPr>
            <a:r>
              <a:rPr lang="fr-FR" dirty="0" smtClean="0">
                <a:latin typeface="Times New Roman" panose="02020603050405020304" pitchFamily="18" charset="0"/>
                <a:ea typeface="Calibri" panose="020F0502020204030204" pitchFamily="34" charset="0"/>
                <a:cs typeface="Times New Roman" panose="02020603050405020304" pitchFamily="18" charset="0"/>
              </a:rPr>
              <a:t>Armoise </a:t>
            </a:r>
            <a:r>
              <a:rPr lang="fr-FR" dirty="0">
                <a:latin typeface="Times New Roman" panose="02020603050405020304" pitchFamily="18" charset="0"/>
                <a:ea typeface="Calibri" panose="020F0502020204030204" pitchFamily="34" charset="0"/>
                <a:cs typeface="Times New Roman" panose="02020603050405020304" pitchFamily="18" charset="0"/>
              </a:rPr>
              <a:t>arborescente (</a:t>
            </a:r>
            <a:r>
              <a:rPr lang="fr-FR" i="1" dirty="0" err="1">
                <a:latin typeface="Times New Roman" panose="02020603050405020304" pitchFamily="18" charset="0"/>
                <a:ea typeface="Calibri" panose="020F0502020204030204" pitchFamily="34" charset="0"/>
                <a:cs typeface="Times New Roman" panose="02020603050405020304" pitchFamily="18" charset="0"/>
              </a:rPr>
              <a:t>Artemisia</a:t>
            </a:r>
            <a:r>
              <a:rPr lang="fr-FR" i="1" dirty="0">
                <a:latin typeface="Times New Roman" panose="02020603050405020304" pitchFamily="18" charset="0"/>
                <a:ea typeface="Calibri" panose="020F0502020204030204" pitchFamily="34" charset="0"/>
                <a:cs typeface="Times New Roman" panose="02020603050405020304" pitchFamily="18" charset="0"/>
              </a:rPr>
              <a:t> </a:t>
            </a:r>
            <a:r>
              <a:rPr lang="fr-FR" i="1" dirty="0" err="1">
                <a:latin typeface="Times New Roman" panose="02020603050405020304" pitchFamily="18" charset="0"/>
                <a:ea typeface="Calibri" panose="020F0502020204030204" pitchFamily="34" charset="0"/>
                <a:cs typeface="Times New Roman" panose="02020603050405020304" pitchFamily="18" charset="0"/>
              </a:rPr>
              <a:t>arborescens</a:t>
            </a:r>
            <a:r>
              <a:rPr lang="fr-FR" i="1" dirty="0">
                <a:latin typeface="Times New Roman" panose="02020603050405020304" pitchFamily="18" charset="0"/>
                <a:ea typeface="Calibri" panose="020F0502020204030204" pitchFamily="34" charset="0"/>
                <a:cs typeface="Times New Roman" panose="02020603050405020304" pitchFamily="18" charset="0"/>
              </a:rPr>
              <a:t> </a:t>
            </a:r>
            <a:r>
              <a:rPr lang="fr-FR" i="1" dirty="0" smtClean="0">
                <a:latin typeface="Times New Roman" panose="02020603050405020304" pitchFamily="18" charset="0"/>
                <a:ea typeface="Calibri" panose="020F0502020204030204" pitchFamily="34" charset="0"/>
                <a:cs typeface="Times New Roman" panose="02020603050405020304" pitchFamily="18" charset="0"/>
              </a:rPr>
              <a:t>L)</a:t>
            </a:r>
            <a:endParaRPr lang="fr-FR" i="1"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0"/>
              </a:spcAft>
              <a:buFont typeface="Calibri" panose="020F0502020204030204" pitchFamily="34" charset="0"/>
              <a:buChar char="-"/>
            </a:pPr>
            <a:r>
              <a:rPr lang="fr-FR" dirty="0" smtClean="0">
                <a:latin typeface="Times New Roman" panose="02020603050405020304" pitchFamily="18" charset="0"/>
                <a:ea typeface="Calibri" panose="020F0502020204030204" pitchFamily="34" charset="0"/>
                <a:cs typeface="Times New Roman" panose="02020603050405020304" pitchFamily="18" charset="0"/>
              </a:rPr>
              <a:t>Thuya </a:t>
            </a:r>
            <a:r>
              <a:rPr lang="fr-FR" dirty="0">
                <a:latin typeface="Times New Roman" panose="02020603050405020304" pitchFamily="18" charset="0"/>
                <a:ea typeface="Calibri" panose="020F0502020204030204" pitchFamily="34" charset="0"/>
                <a:cs typeface="Times New Roman" panose="02020603050405020304" pitchFamily="18" charset="0"/>
              </a:rPr>
              <a:t>du Canada ou cèdre blanc </a:t>
            </a:r>
            <a:r>
              <a:rPr lang="fr-FR" dirty="0" smtClean="0">
                <a:latin typeface="Times New Roman" panose="02020603050405020304" pitchFamily="18" charset="0"/>
                <a:ea typeface="Calibri" panose="020F0502020204030204" pitchFamily="34" charset="0"/>
                <a:cs typeface="Times New Roman" panose="02020603050405020304" pitchFamily="18" charset="0"/>
              </a:rPr>
              <a:t>(</a:t>
            </a:r>
            <a:r>
              <a:rPr lang="fr-FR" i="1" dirty="0" smtClean="0">
                <a:latin typeface="Times New Roman" panose="02020603050405020304" pitchFamily="18" charset="0"/>
                <a:ea typeface="Calibri" panose="020F0502020204030204" pitchFamily="34" charset="0"/>
                <a:cs typeface="Times New Roman" panose="02020603050405020304" pitchFamily="18" charset="0"/>
              </a:rPr>
              <a:t>Thuya occidentalis L</a:t>
            </a:r>
            <a:r>
              <a:rPr lang="fr-FR" dirty="0" smtClean="0">
                <a:latin typeface="Times New Roman" panose="02020603050405020304" pitchFamily="18" charset="0"/>
                <a:ea typeface="Calibri" panose="020F0502020204030204" pitchFamily="34" charset="0"/>
                <a:cs typeface="Times New Roman" panose="02020603050405020304" pitchFamily="18" charset="0"/>
              </a:rPr>
              <a:t>.) </a:t>
            </a:r>
            <a:r>
              <a:rPr lang="fr-FR" dirty="0">
                <a:latin typeface="Times New Roman" panose="02020603050405020304" pitchFamily="18" charset="0"/>
                <a:ea typeface="Calibri" panose="020F0502020204030204" pitchFamily="34" charset="0"/>
                <a:cs typeface="Times New Roman" panose="02020603050405020304" pitchFamily="18" charset="0"/>
              </a:rPr>
              <a:t>et cèdre de Corée (</a:t>
            </a:r>
            <a:r>
              <a:rPr lang="fr-FR" i="1" dirty="0">
                <a:latin typeface="Times New Roman" panose="02020603050405020304" pitchFamily="18" charset="0"/>
                <a:ea typeface="Calibri" panose="020F0502020204030204" pitchFamily="34" charset="0"/>
                <a:cs typeface="Times New Roman" panose="02020603050405020304" pitchFamily="18" charset="0"/>
              </a:rPr>
              <a:t>Thuya </a:t>
            </a:r>
            <a:r>
              <a:rPr lang="fr-FR" i="1" dirty="0" err="1">
                <a:latin typeface="Times New Roman" panose="02020603050405020304" pitchFamily="18" charset="0"/>
                <a:ea typeface="Calibri" panose="020F0502020204030204" pitchFamily="34" charset="0"/>
                <a:cs typeface="Times New Roman" panose="02020603050405020304" pitchFamily="18" charset="0"/>
              </a:rPr>
              <a:t>Koraenensis</a:t>
            </a:r>
            <a:r>
              <a:rPr lang="fr-FR" i="1" dirty="0">
                <a:latin typeface="Times New Roman" panose="02020603050405020304" pitchFamily="18" charset="0"/>
                <a:ea typeface="Calibri" panose="020F0502020204030204" pitchFamily="34" charset="0"/>
                <a:cs typeface="Times New Roman" panose="02020603050405020304" pitchFamily="18" charset="0"/>
              </a:rPr>
              <a:t> </a:t>
            </a:r>
            <a:r>
              <a:rPr lang="fr-FR" i="1" dirty="0" err="1">
                <a:latin typeface="Times New Roman" panose="02020603050405020304" pitchFamily="18" charset="0"/>
                <a:ea typeface="Calibri" panose="020F0502020204030204" pitchFamily="34" charset="0"/>
                <a:cs typeface="Times New Roman" panose="02020603050405020304" pitchFamily="18" charset="0"/>
              </a:rPr>
              <a:t>Nakai</a:t>
            </a:r>
            <a:r>
              <a:rPr lang="fr-FR" dirty="0">
                <a:latin typeface="Times New Roman" panose="02020603050405020304" pitchFamily="18" charset="0"/>
                <a:ea typeface="Calibri" panose="020F0502020204030204" pitchFamily="34" charset="0"/>
                <a:cs typeface="Times New Roman" panose="02020603050405020304" pitchFamily="18" charset="0"/>
              </a:rPr>
              <a:t>), dits "cèdre feuille"</a:t>
            </a:r>
          </a:p>
          <a:p>
            <a:pPr marL="342900" lvl="0" indent="-342900" algn="just">
              <a:spcAft>
                <a:spcPts val="0"/>
              </a:spcAft>
              <a:buFont typeface="Calibri" panose="020F0502020204030204" pitchFamily="34" charset="0"/>
              <a:buChar char="-"/>
            </a:pPr>
            <a:r>
              <a:rPr lang="fr-FR" dirty="0">
                <a:latin typeface="Times New Roman" panose="02020603050405020304" pitchFamily="18" charset="0"/>
                <a:ea typeface="Calibri" panose="020F0502020204030204" pitchFamily="34" charset="0"/>
                <a:cs typeface="Times New Roman" panose="02020603050405020304" pitchFamily="18" charset="0"/>
              </a:rPr>
              <a:t>H</a:t>
            </a:r>
            <a:r>
              <a:rPr lang="fr-FR" dirty="0" smtClean="0">
                <a:latin typeface="Times New Roman" panose="02020603050405020304" pitchFamily="18" charset="0"/>
                <a:ea typeface="Calibri" panose="020F0502020204030204" pitchFamily="34" charset="0"/>
                <a:cs typeface="Times New Roman" panose="02020603050405020304" pitchFamily="18" charset="0"/>
              </a:rPr>
              <a:t>ysope </a:t>
            </a:r>
            <a:r>
              <a:rPr lang="fr-FR" dirty="0">
                <a:latin typeface="Times New Roman" panose="02020603050405020304" pitchFamily="18" charset="0"/>
                <a:ea typeface="Calibri" panose="020F0502020204030204" pitchFamily="34" charset="0"/>
                <a:cs typeface="Times New Roman" panose="02020603050405020304" pitchFamily="18" charset="0"/>
              </a:rPr>
              <a:t>(</a:t>
            </a:r>
            <a:r>
              <a:rPr lang="fr-FR" i="1" dirty="0" err="1">
                <a:latin typeface="Times New Roman" panose="02020603050405020304" pitchFamily="18" charset="0"/>
                <a:ea typeface="Calibri" panose="020F0502020204030204" pitchFamily="34" charset="0"/>
                <a:cs typeface="Times New Roman" panose="02020603050405020304" pitchFamily="18" charset="0"/>
              </a:rPr>
              <a:t>Hyssopus</a:t>
            </a:r>
            <a:r>
              <a:rPr lang="fr-FR" i="1" dirty="0">
                <a:latin typeface="Times New Roman" panose="02020603050405020304" pitchFamily="18" charset="0"/>
                <a:ea typeface="Calibri" panose="020F0502020204030204" pitchFamily="34" charset="0"/>
                <a:cs typeface="Times New Roman" panose="02020603050405020304" pitchFamily="18" charset="0"/>
              </a:rPr>
              <a:t> </a:t>
            </a:r>
            <a:r>
              <a:rPr lang="fr-FR" i="1" dirty="0" err="1">
                <a:latin typeface="Times New Roman" panose="02020603050405020304" pitchFamily="18" charset="0"/>
                <a:ea typeface="Calibri" panose="020F0502020204030204" pitchFamily="34" charset="0"/>
                <a:cs typeface="Times New Roman" panose="02020603050405020304" pitchFamily="18" charset="0"/>
              </a:rPr>
              <a:t>officinalis</a:t>
            </a:r>
            <a:r>
              <a:rPr lang="fr-FR" i="1" dirty="0">
                <a:latin typeface="Times New Roman" panose="02020603050405020304" pitchFamily="18" charset="0"/>
                <a:ea typeface="Calibri" panose="020F0502020204030204" pitchFamily="34" charset="0"/>
                <a:cs typeface="Times New Roman" panose="02020603050405020304" pitchFamily="18" charset="0"/>
              </a:rPr>
              <a:t> L</a:t>
            </a:r>
            <a:r>
              <a:rPr lang="fr-FR" dirty="0">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gn="just">
              <a:spcAft>
                <a:spcPts val="0"/>
              </a:spcAft>
              <a:buFont typeface="Calibri" panose="020F0502020204030204" pitchFamily="34" charset="0"/>
              <a:buChar char="-"/>
            </a:pPr>
            <a:r>
              <a:rPr lang="fr-FR" dirty="0">
                <a:latin typeface="Times New Roman" panose="02020603050405020304" pitchFamily="18" charset="0"/>
                <a:ea typeface="Calibri" panose="020F0502020204030204" pitchFamily="34" charset="0"/>
                <a:cs typeface="Times New Roman" panose="02020603050405020304" pitchFamily="18" charset="0"/>
              </a:rPr>
              <a:t>S</a:t>
            </a:r>
            <a:r>
              <a:rPr lang="fr-FR" dirty="0" smtClean="0">
                <a:latin typeface="Times New Roman" panose="02020603050405020304" pitchFamily="18" charset="0"/>
                <a:ea typeface="Calibri" panose="020F0502020204030204" pitchFamily="34" charset="0"/>
                <a:cs typeface="Times New Roman" panose="02020603050405020304" pitchFamily="18" charset="0"/>
              </a:rPr>
              <a:t>auge </a:t>
            </a:r>
            <a:r>
              <a:rPr lang="fr-FR" dirty="0">
                <a:latin typeface="Times New Roman" panose="02020603050405020304" pitchFamily="18" charset="0"/>
                <a:ea typeface="Calibri" panose="020F0502020204030204" pitchFamily="34" charset="0"/>
                <a:cs typeface="Times New Roman" panose="02020603050405020304" pitchFamily="18" charset="0"/>
              </a:rPr>
              <a:t>officinale (</a:t>
            </a:r>
            <a:r>
              <a:rPr lang="fr-FR" i="1" dirty="0" err="1">
                <a:latin typeface="Times New Roman" panose="02020603050405020304" pitchFamily="18" charset="0"/>
                <a:ea typeface="Calibri" panose="020F0502020204030204" pitchFamily="34" charset="0"/>
                <a:cs typeface="Times New Roman" panose="02020603050405020304" pitchFamily="18" charset="0"/>
              </a:rPr>
              <a:t>Salvia</a:t>
            </a:r>
            <a:r>
              <a:rPr lang="fr-FR" i="1" dirty="0">
                <a:latin typeface="Times New Roman" panose="02020603050405020304" pitchFamily="18" charset="0"/>
                <a:ea typeface="Calibri" panose="020F0502020204030204" pitchFamily="34" charset="0"/>
                <a:cs typeface="Times New Roman" panose="02020603050405020304" pitchFamily="18" charset="0"/>
              </a:rPr>
              <a:t> </a:t>
            </a:r>
            <a:r>
              <a:rPr lang="fr-FR" i="1" dirty="0" err="1">
                <a:latin typeface="Times New Roman" panose="02020603050405020304" pitchFamily="18" charset="0"/>
                <a:ea typeface="Calibri" panose="020F0502020204030204" pitchFamily="34" charset="0"/>
                <a:cs typeface="Times New Roman" panose="02020603050405020304" pitchFamily="18" charset="0"/>
              </a:rPr>
              <a:t>officinalis</a:t>
            </a:r>
            <a:r>
              <a:rPr lang="fr-FR" i="1" dirty="0">
                <a:latin typeface="Times New Roman" panose="02020603050405020304" pitchFamily="18" charset="0"/>
                <a:ea typeface="Calibri" panose="020F0502020204030204" pitchFamily="34" charset="0"/>
                <a:cs typeface="Times New Roman" panose="02020603050405020304" pitchFamily="18" charset="0"/>
              </a:rPr>
              <a:t> L</a:t>
            </a:r>
            <a:r>
              <a:rPr lang="fr-FR" dirty="0">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gn="just">
              <a:spcAft>
                <a:spcPts val="0"/>
              </a:spcAft>
              <a:buFont typeface="Calibri" panose="020F0502020204030204" pitchFamily="34" charset="0"/>
              <a:buChar char="-"/>
            </a:pPr>
            <a:r>
              <a:rPr lang="fr-FR" dirty="0">
                <a:latin typeface="Times New Roman" panose="02020603050405020304" pitchFamily="18" charset="0"/>
                <a:ea typeface="Calibri" panose="020F0502020204030204" pitchFamily="34" charset="0"/>
                <a:cs typeface="Times New Roman" panose="02020603050405020304" pitchFamily="18" charset="0"/>
              </a:rPr>
              <a:t>T</a:t>
            </a:r>
            <a:r>
              <a:rPr lang="fr-FR" dirty="0" smtClean="0">
                <a:latin typeface="Times New Roman" panose="02020603050405020304" pitchFamily="18" charset="0"/>
                <a:ea typeface="Calibri" panose="020F0502020204030204" pitchFamily="34" charset="0"/>
                <a:cs typeface="Times New Roman" panose="02020603050405020304" pitchFamily="18" charset="0"/>
              </a:rPr>
              <a:t>anaisie </a:t>
            </a:r>
            <a:r>
              <a:rPr lang="fr-FR" dirty="0">
                <a:latin typeface="Times New Roman" panose="02020603050405020304" pitchFamily="18" charset="0"/>
                <a:ea typeface="Calibri" panose="020F0502020204030204" pitchFamily="34" charset="0"/>
                <a:cs typeface="Times New Roman" panose="02020603050405020304" pitchFamily="18" charset="0"/>
              </a:rPr>
              <a:t>(</a:t>
            </a:r>
            <a:r>
              <a:rPr lang="fr-FR" i="1" dirty="0" err="1">
                <a:latin typeface="Times New Roman" panose="02020603050405020304" pitchFamily="18" charset="0"/>
                <a:ea typeface="Calibri" panose="020F0502020204030204" pitchFamily="34" charset="0"/>
                <a:cs typeface="Times New Roman" panose="02020603050405020304" pitchFamily="18" charset="0"/>
              </a:rPr>
              <a:t>Tanacetum</a:t>
            </a:r>
            <a:r>
              <a:rPr lang="fr-FR" i="1" dirty="0">
                <a:latin typeface="Times New Roman" panose="02020603050405020304" pitchFamily="18" charset="0"/>
                <a:ea typeface="Calibri" panose="020F0502020204030204" pitchFamily="34" charset="0"/>
                <a:cs typeface="Times New Roman" panose="02020603050405020304" pitchFamily="18" charset="0"/>
              </a:rPr>
              <a:t> </a:t>
            </a:r>
            <a:r>
              <a:rPr lang="fr-FR" i="1" dirty="0" err="1">
                <a:latin typeface="Times New Roman" panose="02020603050405020304" pitchFamily="18" charset="0"/>
                <a:ea typeface="Calibri" panose="020F0502020204030204" pitchFamily="34" charset="0"/>
                <a:cs typeface="Times New Roman" panose="02020603050405020304" pitchFamily="18" charset="0"/>
              </a:rPr>
              <a:t>vulgare</a:t>
            </a:r>
            <a:r>
              <a:rPr lang="fr-FR" i="1" dirty="0">
                <a:latin typeface="Times New Roman" panose="02020603050405020304" pitchFamily="18" charset="0"/>
                <a:ea typeface="Calibri" panose="020F0502020204030204" pitchFamily="34" charset="0"/>
                <a:cs typeface="Times New Roman" panose="02020603050405020304" pitchFamily="18" charset="0"/>
              </a:rPr>
              <a:t> L</a:t>
            </a:r>
            <a:r>
              <a:rPr lang="fr-FR" dirty="0">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gn="just">
              <a:spcAft>
                <a:spcPts val="0"/>
              </a:spcAft>
              <a:buFont typeface="Calibri" panose="020F0502020204030204" pitchFamily="34" charset="0"/>
              <a:buChar char="-"/>
            </a:pPr>
            <a:r>
              <a:rPr lang="fr-FR" dirty="0" smtClean="0">
                <a:latin typeface="Times New Roman" panose="02020603050405020304" pitchFamily="18" charset="0"/>
                <a:ea typeface="Calibri" panose="020F0502020204030204" pitchFamily="34" charset="0"/>
                <a:cs typeface="Times New Roman" panose="02020603050405020304" pitchFamily="18" charset="0"/>
              </a:rPr>
              <a:t>Thuya (</a:t>
            </a:r>
            <a:r>
              <a:rPr lang="fr-FR" i="1" dirty="0" smtClean="0">
                <a:latin typeface="Times New Roman" panose="02020603050405020304" pitchFamily="18" charset="0"/>
                <a:ea typeface="Calibri" panose="020F0502020204030204" pitchFamily="34" charset="0"/>
                <a:cs typeface="Times New Roman" panose="02020603050405020304" pitchFamily="18" charset="0"/>
              </a:rPr>
              <a:t>Thuya </a:t>
            </a:r>
            <a:r>
              <a:rPr lang="fr-FR" i="1" dirty="0" err="1">
                <a:latin typeface="Times New Roman" panose="02020603050405020304" pitchFamily="18" charset="0"/>
                <a:ea typeface="Calibri" panose="020F0502020204030204" pitchFamily="34" charset="0"/>
                <a:cs typeface="Times New Roman" panose="02020603050405020304" pitchFamily="18" charset="0"/>
              </a:rPr>
              <a:t>plicata</a:t>
            </a:r>
            <a:r>
              <a:rPr lang="fr-FR" i="1" dirty="0">
                <a:latin typeface="Times New Roman" panose="02020603050405020304" pitchFamily="18" charset="0"/>
                <a:ea typeface="Calibri" panose="020F0502020204030204" pitchFamily="34" charset="0"/>
                <a:cs typeface="Times New Roman" panose="02020603050405020304" pitchFamily="18" charset="0"/>
              </a:rPr>
              <a:t> </a:t>
            </a:r>
            <a:r>
              <a:rPr lang="fr-FR" i="1" dirty="0" err="1">
                <a:latin typeface="Times New Roman" panose="02020603050405020304" pitchFamily="18" charset="0"/>
                <a:ea typeface="Calibri" panose="020F0502020204030204" pitchFamily="34" charset="0"/>
                <a:cs typeface="Times New Roman" panose="02020603050405020304" pitchFamily="18" charset="0"/>
              </a:rPr>
              <a:t>Donn</a:t>
            </a:r>
            <a:r>
              <a:rPr lang="fr-FR" i="1" dirty="0">
                <a:latin typeface="Times New Roman" panose="02020603050405020304" pitchFamily="18" charset="0"/>
                <a:ea typeface="Calibri" panose="020F0502020204030204" pitchFamily="34" charset="0"/>
                <a:cs typeface="Times New Roman" panose="02020603050405020304" pitchFamily="18" charset="0"/>
              </a:rPr>
              <a:t> ex D. Don</a:t>
            </a:r>
            <a:r>
              <a:rPr lang="fr-FR" dirty="0">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gn="just">
              <a:spcAft>
                <a:spcPts val="0"/>
              </a:spcAft>
              <a:buFont typeface="Calibri" panose="020F0502020204030204" pitchFamily="34" charset="0"/>
              <a:buChar char="-"/>
            </a:pPr>
            <a:r>
              <a:rPr lang="fr-FR" dirty="0" smtClean="0">
                <a:latin typeface="Times New Roman" panose="02020603050405020304" pitchFamily="18" charset="0"/>
                <a:ea typeface="Calibri" panose="020F0502020204030204" pitchFamily="34" charset="0"/>
                <a:cs typeface="Times New Roman" panose="02020603050405020304" pitchFamily="18" charset="0"/>
              </a:rPr>
              <a:t>Sassafras </a:t>
            </a:r>
            <a:r>
              <a:rPr lang="fr-FR" dirty="0">
                <a:latin typeface="Times New Roman" panose="02020603050405020304" pitchFamily="18" charset="0"/>
                <a:ea typeface="Calibri" panose="020F0502020204030204" pitchFamily="34" charset="0"/>
                <a:cs typeface="Times New Roman" panose="02020603050405020304" pitchFamily="18" charset="0"/>
              </a:rPr>
              <a:t>(</a:t>
            </a:r>
            <a:r>
              <a:rPr lang="fr-FR" i="1" dirty="0">
                <a:latin typeface="Times New Roman" panose="02020603050405020304" pitchFamily="18" charset="0"/>
                <a:ea typeface="Calibri" panose="020F0502020204030204" pitchFamily="34" charset="0"/>
                <a:cs typeface="Times New Roman" panose="02020603050405020304" pitchFamily="18" charset="0"/>
              </a:rPr>
              <a:t>Sassafras </a:t>
            </a:r>
            <a:r>
              <a:rPr lang="fr-FR" i="1" dirty="0" err="1">
                <a:latin typeface="Times New Roman" panose="02020603050405020304" pitchFamily="18" charset="0"/>
                <a:ea typeface="Calibri" panose="020F0502020204030204" pitchFamily="34" charset="0"/>
                <a:cs typeface="Times New Roman" panose="02020603050405020304" pitchFamily="18" charset="0"/>
              </a:rPr>
              <a:t>albidum</a:t>
            </a:r>
            <a:r>
              <a:rPr lang="fr-FR" i="1" dirty="0">
                <a:latin typeface="Times New Roman" panose="02020603050405020304" pitchFamily="18" charset="0"/>
                <a:ea typeface="Calibri" panose="020F0502020204030204" pitchFamily="34" charset="0"/>
                <a:cs typeface="Times New Roman" panose="02020603050405020304" pitchFamily="18" charset="0"/>
              </a:rPr>
              <a:t> [</a:t>
            </a:r>
            <a:r>
              <a:rPr lang="fr-FR" i="1" dirty="0" err="1">
                <a:latin typeface="Times New Roman" panose="02020603050405020304" pitchFamily="18" charset="0"/>
                <a:ea typeface="Calibri" panose="020F0502020204030204" pitchFamily="34" charset="0"/>
                <a:cs typeface="Times New Roman" panose="02020603050405020304" pitchFamily="18" charset="0"/>
              </a:rPr>
              <a:t>Nutt</a:t>
            </a:r>
            <a:r>
              <a:rPr lang="fr-FR" i="1" dirty="0">
                <a:latin typeface="Times New Roman" panose="02020603050405020304" pitchFamily="18" charset="0"/>
                <a:ea typeface="Calibri" panose="020F0502020204030204" pitchFamily="34" charset="0"/>
                <a:cs typeface="Times New Roman" panose="02020603050405020304" pitchFamily="18" charset="0"/>
              </a:rPr>
              <a:t>.] </a:t>
            </a:r>
            <a:r>
              <a:rPr lang="fr-FR" i="1" dirty="0" err="1">
                <a:latin typeface="Times New Roman" panose="02020603050405020304" pitchFamily="18" charset="0"/>
                <a:ea typeface="Calibri" panose="020F0502020204030204" pitchFamily="34" charset="0"/>
                <a:cs typeface="Times New Roman" panose="02020603050405020304" pitchFamily="18" charset="0"/>
              </a:rPr>
              <a:t>Nees</a:t>
            </a:r>
            <a:r>
              <a:rPr lang="fr-FR" dirty="0">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gn="just">
              <a:spcAft>
                <a:spcPts val="0"/>
              </a:spcAft>
              <a:buFont typeface="Calibri" panose="020F0502020204030204" pitchFamily="34" charset="0"/>
              <a:buChar char="-"/>
            </a:pPr>
            <a:r>
              <a:rPr lang="fr-FR" dirty="0" smtClean="0">
                <a:latin typeface="Times New Roman" panose="02020603050405020304" pitchFamily="18" charset="0"/>
                <a:ea typeface="Calibri" panose="020F0502020204030204" pitchFamily="34" charset="0"/>
                <a:cs typeface="Times New Roman" panose="02020603050405020304" pitchFamily="18" charset="0"/>
              </a:rPr>
              <a:t>Sabine </a:t>
            </a:r>
            <a:r>
              <a:rPr lang="fr-FR" dirty="0">
                <a:latin typeface="Times New Roman" panose="02020603050405020304" pitchFamily="18" charset="0"/>
                <a:ea typeface="Calibri" panose="020F0502020204030204" pitchFamily="34" charset="0"/>
                <a:cs typeface="Times New Roman" panose="02020603050405020304" pitchFamily="18" charset="0"/>
              </a:rPr>
              <a:t>(</a:t>
            </a:r>
            <a:r>
              <a:rPr lang="fr-FR" i="1" dirty="0" err="1">
                <a:latin typeface="Times New Roman" panose="02020603050405020304" pitchFamily="18" charset="0"/>
                <a:ea typeface="Calibri" panose="020F0502020204030204" pitchFamily="34" charset="0"/>
                <a:cs typeface="Times New Roman" panose="02020603050405020304" pitchFamily="18" charset="0"/>
              </a:rPr>
              <a:t>Juniperus</a:t>
            </a:r>
            <a:r>
              <a:rPr lang="fr-FR" i="1" dirty="0">
                <a:latin typeface="Times New Roman" panose="02020603050405020304" pitchFamily="18" charset="0"/>
                <a:ea typeface="Calibri" panose="020F0502020204030204" pitchFamily="34" charset="0"/>
                <a:cs typeface="Times New Roman" panose="02020603050405020304" pitchFamily="18" charset="0"/>
              </a:rPr>
              <a:t> </a:t>
            </a:r>
            <a:r>
              <a:rPr lang="fr-FR" i="1" dirty="0" err="1">
                <a:latin typeface="Times New Roman" panose="02020603050405020304" pitchFamily="18" charset="0"/>
                <a:ea typeface="Calibri" panose="020F0502020204030204" pitchFamily="34" charset="0"/>
                <a:cs typeface="Times New Roman" panose="02020603050405020304" pitchFamily="18" charset="0"/>
              </a:rPr>
              <a:t>sabina</a:t>
            </a:r>
            <a:r>
              <a:rPr lang="fr-FR" i="1" dirty="0">
                <a:latin typeface="Times New Roman" panose="02020603050405020304" pitchFamily="18" charset="0"/>
                <a:ea typeface="Calibri" panose="020F0502020204030204" pitchFamily="34" charset="0"/>
                <a:cs typeface="Times New Roman" panose="02020603050405020304" pitchFamily="18" charset="0"/>
              </a:rPr>
              <a:t> L</a:t>
            </a:r>
            <a:r>
              <a:rPr lang="fr-FR" dirty="0">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gn="just">
              <a:spcAft>
                <a:spcPts val="0"/>
              </a:spcAft>
              <a:buFont typeface="Calibri" panose="020F0502020204030204" pitchFamily="34" charset="0"/>
              <a:buChar char="-"/>
            </a:pPr>
            <a:r>
              <a:rPr lang="fr-FR" dirty="0" smtClean="0">
                <a:latin typeface="Times New Roman" panose="02020603050405020304" pitchFamily="18" charset="0"/>
                <a:ea typeface="Calibri" panose="020F0502020204030204" pitchFamily="34" charset="0"/>
                <a:cs typeface="Times New Roman" panose="02020603050405020304" pitchFamily="18" charset="0"/>
              </a:rPr>
              <a:t>Rue </a:t>
            </a:r>
            <a:r>
              <a:rPr lang="fr-FR" dirty="0">
                <a:latin typeface="Times New Roman" panose="02020603050405020304" pitchFamily="18" charset="0"/>
                <a:ea typeface="Calibri" panose="020F0502020204030204" pitchFamily="34" charset="0"/>
                <a:cs typeface="Times New Roman" panose="02020603050405020304" pitchFamily="18" charset="0"/>
              </a:rPr>
              <a:t>(</a:t>
            </a:r>
            <a:r>
              <a:rPr lang="fr-FR" i="1" dirty="0" err="1">
                <a:latin typeface="Times New Roman" panose="02020603050405020304" pitchFamily="18" charset="0"/>
                <a:ea typeface="Calibri" panose="020F0502020204030204" pitchFamily="34" charset="0"/>
                <a:cs typeface="Times New Roman" panose="02020603050405020304" pitchFamily="18" charset="0"/>
              </a:rPr>
              <a:t>Ruta</a:t>
            </a:r>
            <a:r>
              <a:rPr lang="fr-FR" i="1" dirty="0">
                <a:latin typeface="Times New Roman" panose="02020603050405020304" pitchFamily="18" charset="0"/>
                <a:ea typeface="Calibri" panose="020F0502020204030204" pitchFamily="34" charset="0"/>
                <a:cs typeface="Times New Roman" panose="02020603050405020304" pitchFamily="18" charset="0"/>
              </a:rPr>
              <a:t> </a:t>
            </a:r>
            <a:r>
              <a:rPr lang="fr-FR" i="1" dirty="0" err="1">
                <a:latin typeface="Times New Roman" panose="02020603050405020304" pitchFamily="18" charset="0"/>
                <a:ea typeface="Calibri" panose="020F0502020204030204" pitchFamily="34" charset="0"/>
                <a:cs typeface="Times New Roman" panose="02020603050405020304" pitchFamily="18" charset="0"/>
              </a:rPr>
              <a:t>graveolens</a:t>
            </a:r>
            <a:r>
              <a:rPr lang="fr-FR" i="1" dirty="0">
                <a:latin typeface="Times New Roman" panose="02020603050405020304" pitchFamily="18" charset="0"/>
                <a:ea typeface="Calibri" panose="020F0502020204030204" pitchFamily="34" charset="0"/>
                <a:cs typeface="Times New Roman" panose="02020603050405020304" pitchFamily="18" charset="0"/>
              </a:rPr>
              <a:t> L</a:t>
            </a:r>
            <a:r>
              <a:rPr lang="fr-FR" dirty="0">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gn="just">
              <a:spcAft>
                <a:spcPts val="0"/>
              </a:spcAft>
              <a:buFont typeface="Calibri" panose="020F0502020204030204" pitchFamily="34" charset="0"/>
              <a:buChar char="-"/>
            </a:pPr>
            <a:r>
              <a:rPr lang="fr-FR" dirty="0" smtClean="0">
                <a:latin typeface="Times New Roman" panose="02020603050405020304" pitchFamily="18" charset="0"/>
                <a:ea typeface="Calibri" panose="020F0502020204030204" pitchFamily="34" charset="0"/>
                <a:cs typeface="Times New Roman" panose="02020603050405020304" pitchFamily="18" charset="0"/>
              </a:rPr>
              <a:t>Chénopode </a:t>
            </a:r>
            <a:r>
              <a:rPr lang="fr-FR" dirty="0">
                <a:latin typeface="Times New Roman" panose="02020603050405020304" pitchFamily="18" charset="0"/>
                <a:ea typeface="Calibri" panose="020F0502020204030204" pitchFamily="34" charset="0"/>
                <a:cs typeface="Times New Roman" panose="02020603050405020304" pitchFamily="18" charset="0"/>
              </a:rPr>
              <a:t>vermifuge (</a:t>
            </a:r>
            <a:r>
              <a:rPr lang="fr-FR" i="1" dirty="0" err="1">
                <a:latin typeface="Times New Roman" panose="02020603050405020304" pitchFamily="18" charset="0"/>
                <a:ea typeface="Calibri" panose="020F0502020204030204" pitchFamily="34" charset="0"/>
                <a:cs typeface="Times New Roman" panose="02020603050405020304" pitchFamily="18" charset="0"/>
              </a:rPr>
              <a:t>Chenopodium</a:t>
            </a:r>
            <a:r>
              <a:rPr lang="fr-FR" i="1" dirty="0">
                <a:latin typeface="Times New Roman" panose="02020603050405020304" pitchFamily="18" charset="0"/>
                <a:ea typeface="Calibri" panose="020F0502020204030204" pitchFamily="34" charset="0"/>
                <a:cs typeface="Times New Roman" panose="02020603050405020304" pitchFamily="18" charset="0"/>
              </a:rPr>
              <a:t> </a:t>
            </a:r>
            <a:r>
              <a:rPr lang="fr-FR" i="1" dirty="0" err="1">
                <a:latin typeface="Times New Roman" panose="02020603050405020304" pitchFamily="18" charset="0"/>
                <a:ea typeface="Calibri" panose="020F0502020204030204" pitchFamily="34" charset="0"/>
                <a:cs typeface="Times New Roman" panose="02020603050405020304" pitchFamily="18" charset="0"/>
              </a:rPr>
              <a:t>ambrosioides</a:t>
            </a:r>
            <a:r>
              <a:rPr lang="fr-FR" i="1" dirty="0">
                <a:latin typeface="Times New Roman" panose="02020603050405020304" pitchFamily="18" charset="0"/>
                <a:ea typeface="Calibri" panose="020F0502020204030204" pitchFamily="34" charset="0"/>
                <a:cs typeface="Times New Roman" panose="02020603050405020304" pitchFamily="18" charset="0"/>
              </a:rPr>
              <a:t> </a:t>
            </a:r>
            <a:r>
              <a:rPr lang="fr-FR" dirty="0">
                <a:latin typeface="Times New Roman" panose="02020603050405020304" pitchFamily="18" charset="0"/>
                <a:ea typeface="Calibri" panose="020F0502020204030204" pitchFamily="34" charset="0"/>
                <a:cs typeface="Times New Roman" panose="02020603050405020304" pitchFamily="18" charset="0"/>
              </a:rPr>
              <a:t>L. et </a:t>
            </a:r>
            <a:r>
              <a:rPr lang="fr-FR" i="1" dirty="0" err="1">
                <a:latin typeface="Times New Roman" panose="02020603050405020304" pitchFamily="18" charset="0"/>
                <a:ea typeface="Calibri" panose="020F0502020204030204" pitchFamily="34" charset="0"/>
                <a:cs typeface="Times New Roman" panose="02020603050405020304" pitchFamily="18" charset="0"/>
              </a:rPr>
              <a:t>Chenopodium</a:t>
            </a:r>
            <a:r>
              <a:rPr lang="fr-FR" i="1" dirty="0">
                <a:latin typeface="Times New Roman" panose="02020603050405020304" pitchFamily="18" charset="0"/>
                <a:ea typeface="Calibri" panose="020F0502020204030204" pitchFamily="34" charset="0"/>
                <a:cs typeface="Times New Roman" panose="02020603050405020304" pitchFamily="18" charset="0"/>
              </a:rPr>
              <a:t> </a:t>
            </a:r>
            <a:r>
              <a:rPr lang="fr-FR" i="1" dirty="0" err="1">
                <a:latin typeface="Times New Roman" panose="02020603050405020304" pitchFamily="18" charset="0"/>
                <a:ea typeface="Calibri" panose="020F0502020204030204" pitchFamily="34" charset="0"/>
                <a:cs typeface="Times New Roman" panose="02020603050405020304" pitchFamily="18" charset="0"/>
              </a:rPr>
              <a:t>anthelminticum</a:t>
            </a:r>
            <a:r>
              <a:rPr lang="fr-FR" i="1" dirty="0">
                <a:latin typeface="Times New Roman" panose="02020603050405020304" pitchFamily="18" charset="0"/>
                <a:ea typeface="Calibri" panose="020F0502020204030204" pitchFamily="34" charset="0"/>
                <a:cs typeface="Times New Roman" panose="02020603050405020304" pitchFamily="18" charset="0"/>
              </a:rPr>
              <a:t> </a:t>
            </a:r>
            <a:r>
              <a:rPr lang="fr-FR" dirty="0">
                <a:latin typeface="Times New Roman" panose="02020603050405020304" pitchFamily="18" charset="0"/>
                <a:ea typeface="Calibri" panose="020F0502020204030204" pitchFamily="34" charset="0"/>
                <a:cs typeface="Times New Roman" panose="02020603050405020304" pitchFamily="18" charset="0"/>
              </a:rPr>
              <a:t>L.) </a:t>
            </a:r>
          </a:p>
          <a:p>
            <a:pPr marL="342900" lvl="0" indent="-342900" algn="just">
              <a:spcAft>
                <a:spcPts val="0"/>
              </a:spcAft>
              <a:buFont typeface="Calibri" panose="020F0502020204030204" pitchFamily="34" charset="0"/>
              <a:buChar char="-"/>
            </a:pPr>
            <a:r>
              <a:rPr lang="fr-FR" dirty="0" smtClean="0">
                <a:latin typeface="Times New Roman" panose="02020603050405020304" pitchFamily="18" charset="0"/>
                <a:ea typeface="Calibri" panose="020F0502020204030204" pitchFamily="34" charset="0"/>
                <a:cs typeface="Times New Roman" panose="02020603050405020304" pitchFamily="18" charset="0"/>
              </a:rPr>
              <a:t>Moutarde </a:t>
            </a:r>
            <a:r>
              <a:rPr lang="fr-FR" dirty="0" err="1">
                <a:latin typeface="Times New Roman" panose="02020603050405020304" pitchFamily="18" charset="0"/>
                <a:ea typeface="Calibri" panose="020F0502020204030204" pitchFamily="34" charset="0"/>
                <a:cs typeface="Times New Roman" panose="02020603050405020304" pitchFamily="18" charset="0"/>
              </a:rPr>
              <a:t>jonciforme</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i="1" dirty="0" err="1">
                <a:latin typeface="Times New Roman" panose="02020603050405020304" pitchFamily="18" charset="0"/>
                <a:ea typeface="Calibri" panose="020F0502020204030204" pitchFamily="34" charset="0"/>
                <a:cs typeface="Times New Roman" panose="02020603050405020304" pitchFamily="18" charset="0"/>
              </a:rPr>
              <a:t>Brassica</a:t>
            </a:r>
            <a:r>
              <a:rPr lang="fr-FR" i="1" dirty="0">
                <a:latin typeface="Times New Roman" panose="02020603050405020304" pitchFamily="18" charset="0"/>
                <a:ea typeface="Calibri" panose="020F0502020204030204" pitchFamily="34" charset="0"/>
                <a:cs typeface="Times New Roman" panose="02020603050405020304" pitchFamily="18" charset="0"/>
              </a:rPr>
              <a:t> </a:t>
            </a:r>
            <a:r>
              <a:rPr lang="fr-FR" i="1" dirty="0" err="1">
                <a:latin typeface="Times New Roman" panose="02020603050405020304" pitchFamily="18" charset="0"/>
                <a:ea typeface="Calibri" panose="020F0502020204030204" pitchFamily="34" charset="0"/>
                <a:cs typeface="Times New Roman" panose="02020603050405020304" pitchFamily="18" charset="0"/>
              </a:rPr>
              <a:t>juncea</a:t>
            </a:r>
            <a:r>
              <a:rPr lang="fr-FR" i="1" dirty="0">
                <a:latin typeface="Times New Roman" panose="02020603050405020304" pitchFamily="18" charset="0"/>
                <a:ea typeface="Calibri" panose="020F0502020204030204" pitchFamily="34" charset="0"/>
                <a:cs typeface="Times New Roman" panose="02020603050405020304" pitchFamily="18" charset="0"/>
              </a:rPr>
              <a:t> [L</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latin typeface="Times New Roman" panose="02020603050405020304" pitchFamily="18" charset="0"/>
                <a:ea typeface="Calibri" panose="020F0502020204030204" pitchFamily="34" charset="0"/>
                <a:cs typeface="Times New Roman" panose="02020603050405020304" pitchFamily="18" charset="0"/>
              </a:rPr>
              <a:t>Czernj</a:t>
            </a:r>
            <a:r>
              <a:rPr lang="fr-FR" dirty="0">
                <a:latin typeface="Times New Roman" panose="02020603050405020304" pitchFamily="18" charset="0"/>
                <a:ea typeface="Calibri" panose="020F0502020204030204" pitchFamily="34" charset="0"/>
                <a:cs typeface="Times New Roman" panose="02020603050405020304" pitchFamily="18" charset="0"/>
              </a:rPr>
              <a:t>. et Cosson). (20</a:t>
            </a:r>
            <a:r>
              <a:rPr lang="fr-FR" dirty="0" smtClean="0">
                <a:latin typeface="Times New Roman" panose="02020603050405020304" pitchFamily="18" charset="0"/>
                <a:ea typeface="Calibri" panose="020F0502020204030204" pitchFamily="34" charset="0"/>
                <a:cs typeface="Times New Roman" panose="02020603050405020304" pitchFamily="18" charset="0"/>
              </a:rPr>
              <a:t>)</a:t>
            </a:r>
            <a:r>
              <a:rPr lang="fr-FR" dirty="0">
                <a:latin typeface="Times New Roman" panose="02020603050405020304" pitchFamily="18" charset="0"/>
                <a:ea typeface="Calibri" panose="020F0502020204030204" pitchFamily="34" charset="0"/>
              </a:rPr>
              <a:t> </a:t>
            </a:r>
            <a:endParaRPr lang="fr-FR" dirty="0">
              <a:effectLst/>
              <a:latin typeface="Times New Roman" panose="02020603050405020304" pitchFamily="18" charset="0"/>
              <a:ea typeface="Calibri" panose="020F0502020204030204" pitchFamily="34" charset="0"/>
            </a:endParaRPr>
          </a:p>
        </p:txBody>
      </p:sp>
      <p:pic>
        <p:nvPicPr>
          <p:cNvPr id="5" name="Picture 2" descr="http://eurovisionireland.files.wordpress.com/2014/02/attention.png"/>
          <p:cNvPicPr>
            <a:picLocks noChangeAspect="1" noChangeArrowheads="1"/>
          </p:cNvPicPr>
          <p:nvPr/>
        </p:nvPicPr>
        <p:blipFill>
          <a:blip r:embed="rId3">
            <a:extLst>
              <a:ext uri="{28A0092B-C50C-407E-A947-70E740481C1C}">
                <a14:useLocalDpi xmlns:a14="http://schemas.microsoft.com/office/drawing/2010/main" val="0"/>
              </a:ext>
            </a:extLst>
          </a:blip>
          <a:srcRect t="12766" b="14894"/>
          <a:stretch>
            <a:fillRect/>
          </a:stretch>
        </p:blipFill>
        <p:spPr bwMode="auto">
          <a:xfrm>
            <a:off x="3528219" y="1305298"/>
            <a:ext cx="1211262"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à coins arrondis 5"/>
          <p:cNvSpPr/>
          <p:nvPr/>
        </p:nvSpPr>
        <p:spPr>
          <a:xfrm>
            <a:off x="2990850" y="2395594"/>
            <a:ext cx="234315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HE interdites à la vente au public!</a:t>
            </a:r>
            <a:endParaRPr lang="fr-FR" dirty="0"/>
          </a:p>
        </p:txBody>
      </p:sp>
    </p:spTree>
    <p:extLst>
      <p:ext uri="{BB962C8B-B14F-4D97-AF65-F5344CB8AC3E}">
        <p14:creationId xmlns:p14="http://schemas.microsoft.com/office/powerpoint/2010/main" val="1118467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57450" y="2450298"/>
            <a:ext cx="8610600" cy="1293028"/>
          </a:xfrm>
        </p:spPr>
        <p:txBody>
          <a:bodyPr>
            <a:normAutofit fontScale="90000"/>
          </a:bodyPr>
          <a:lstStyle/>
          <a:p>
            <a:r>
              <a:rPr lang="fr-FR" dirty="0" smtClean="0"/>
              <a:t>La toxicité chronique : </a:t>
            </a:r>
            <a:br>
              <a:rPr lang="fr-FR" dirty="0" smtClean="0"/>
            </a:br>
            <a:r>
              <a:rPr lang="fr-FR" sz="3100" dirty="0" smtClean="0"/>
              <a:t>Le risque lié à des expositions plus faibles, mais répétées</a:t>
            </a:r>
            <a:endParaRPr lang="fr-FR" dirty="0"/>
          </a:p>
        </p:txBody>
      </p:sp>
    </p:spTree>
    <p:extLst>
      <p:ext uri="{BB962C8B-B14F-4D97-AF65-F5344CB8AC3E}">
        <p14:creationId xmlns:p14="http://schemas.microsoft.com/office/powerpoint/2010/main" val="6749349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3380232" y="274320"/>
            <a:ext cx="8610600" cy="1293028"/>
          </a:xfrm>
        </p:spPr>
        <p:txBody>
          <a:bodyPr/>
          <a:lstStyle/>
          <a:p>
            <a:r>
              <a:rPr lang="fr-FR" dirty="0" smtClean="0"/>
              <a:t>Synthèse des risques toxiques</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865455238"/>
              </p:ext>
            </p:extLst>
          </p:nvPr>
        </p:nvGraphicFramePr>
        <p:xfrm>
          <a:off x="313944" y="1224661"/>
          <a:ext cx="11192256" cy="4302760"/>
        </p:xfrm>
        <a:graphic>
          <a:graphicData uri="http://schemas.openxmlformats.org/drawingml/2006/table">
            <a:tbl>
              <a:tblPr firstRow="1" bandRow="1">
                <a:tableStyleId>{5C22544A-7EE6-4342-B048-85BDC9FD1C3A}</a:tableStyleId>
              </a:tblPr>
              <a:tblGrid>
                <a:gridCol w="3173008"/>
                <a:gridCol w="8019248"/>
              </a:tblGrid>
              <a:tr h="370840">
                <a:tc>
                  <a:txBody>
                    <a:bodyPr/>
                    <a:lstStyle/>
                    <a:p>
                      <a:r>
                        <a:rPr lang="fr-FR" dirty="0" smtClean="0"/>
                        <a:t>Type de toxicité</a:t>
                      </a:r>
                      <a:endParaRPr lang="fr-FR" dirty="0"/>
                    </a:p>
                  </a:txBody>
                  <a:tcPr/>
                </a:tc>
                <a:tc>
                  <a:txBody>
                    <a:bodyPr/>
                    <a:lstStyle/>
                    <a:p>
                      <a:r>
                        <a:rPr lang="fr-FR" dirty="0" smtClean="0"/>
                        <a:t>Molécules ou HE concernées</a:t>
                      </a:r>
                      <a:endParaRPr lang="fr-FR" dirty="0"/>
                    </a:p>
                  </a:txBody>
                  <a:tcPr/>
                </a:tc>
              </a:tr>
              <a:tr h="370840">
                <a:tc>
                  <a:txBody>
                    <a:bodyPr/>
                    <a:lstStyle/>
                    <a:p>
                      <a:r>
                        <a:rPr lang="fr-FR" dirty="0" err="1" smtClean="0"/>
                        <a:t>Neurotoxicité</a:t>
                      </a:r>
                      <a:endParaRPr lang="fr-FR" dirty="0"/>
                    </a:p>
                  </a:txBody>
                  <a:tcPr/>
                </a:tc>
                <a:tc>
                  <a:txBody>
                    <a:bodyPr/>
                    <a:lstStyle/>
                    <a:p>
                      <a:pPr marL="0" lvl="1" indent="0" algn="l" defTabSz="914400" rtl="0" eaLnBrk="1" latinLnBrk="0" hangingPunct="1">
                        <a:buFont typeface="Arial" panose="020B0604020202020204" pitchFamily="34" charset="0"/>
                        <a:buNone/>
                      </a:pPr>
                      <a:r>
                        <a:rPr lang="fr-FR" sz="1800" b="1" kern="1200" dirty="0" smtClean="0">
                          <a:solidFill>
                            <a:schemeClr val="dk1"/>
                          </a:solidFill>
                          <a:latin typeface="+mn-lt"/>
                          <a:ea typeface="+mn-ea"/>
                          <a:cs typeface="+mn-cs"/>
                        </a:rPr>
                        <a:t>HE à cétones </a:t>
                      </a:r>
                    </a:p>
                    <a:p>
                      <a:pPr marL="0" lvl="1" indent="0" algn="l" defTabSz="914400" rtl="0" eaLnBrk="1" latinLnBrk="0" hangingPunct="1">
                        <a:buFont typeface="Arial" panose="020B0604020202020204" pitchFamily="34" charset="0"/>
                        <a:buNone/>
                      </a:pPr>
                      <a:r>
                        <a:rPr lang="fr-FR" sz="1800" b="1" kern="1200" dirty="0" smtClean="0">
                          <a:solidFill>
                            <a:schemeClr val="dk1"/>
                          </a:solidFill>
                          <a:latin typeface="+mn-lt"/>
                          <a:ea typeface="+mn-ea"/>
                          <a:cs typeface="+mn-cs"/>
                        </a:rPr>
                        <a:t>HE à Oxydes terpéniques</a:t>
                      </a:r>
                      <a:endParaRPr lang="fr-FR" sz="1800" kern="1200" dirty="0" smtClean="0">
                        <a:solidFill>
                          <a:schemeClr val="dk1"/>
                        </a:solidFill>
                        <a:latin typeface="+mn-lt"/>
                        <a:ea typeface="+mn-ea"/>
                        <a:cs typeface="+mn-cs"/>
                      </a:endParaRPr>
                    </a:p>
                    <a:p>
                      <a:pPr marL="0" lvl="1" indent="0" algn="l" defTabSz="914400" rtl="0" eaLnBrk="1" latinLnBrk="0" hangingPunct="1">
                        <a:buFont typeface="Arial" panose="020B0604020202020204" pitchFamily="34" charset="0"/>
                        <a:buNone/>
                      </a:pPr>
                      <a:r>
                        <a:rPr lang="fr-FR" sz="1800" b="1" kern="1200" dirty="0" smtClean="0">
                          <a:solidFill>
                            <a:schemeClr val="dk1"/>
                          </a:solidFill>
                          <a:latin typeface="+mn-lt"/>
                          <a:ea typeface="+mn-ea"/>
                          <a:cs typeface="+mn-cs"/>
                        </a:rPr>
                        <a:t>HE à salicylate de méthyl</a:t>
                      </a:r>
                      <a:endParaRPr lang="fr-FR" sz="1800" kern="1200" dirty="0" smtClean="0">
                        <a:solidFill>
                          <a:schemeClr val="dk1"/>
                        </a:solidFill>
                        <a:latin typeface="+mn-lt"/>
                        <a:ea typeface="+mn-ea"/>
                        <a:cs typeface="+mn-cs"/>
                      </a:endParaRPr>
                    </a:p>
                  </a:txBody>
                  <a:tcPr marL="45720" marR="45720"/>
                </a:tc>
              </a:tr>
              <a:tr h="370840">
                <a:tc>
                  <a:txBody>
                    <a:bodyPr/>
                    <a:lstStyle/>
                    <a:p>
                      <a:r>
                        <a:rPr lang="fr-FR" dirty="0" smtClean="0"/>
                        <a:t>Irritation</a:t>
                      </a:r>
                      <a:r>
                        <a:rPr lang="fr-FR" baseline="0" dirty="0" smtClean="0"/>
                        <a:t> cutanée ou des muqueuses</a:t>
                      </a:r>
                      <a:endParaRPr lang="fr-FR" dirty="0"/>
                    </a:p>
                  </a:txBody>
                  <a:tcPr/>
                </a:tc>
                <a:tc>
                  <a:txBody>
                    <a:bodyPr/>
                    <a:lstStyle/>
                    <a:p>
                      <a:r>
                        <a:rPr lang="fr-FR" b="1" dirty="0" smtClean="0"/>
                        <a:t>HE à phénol </a:t>
                      </a:r>
                      <a:r>
                        <a:rPr lang="fr-FR" dirty="0" smtClean="0"/>
                        <a:t>(Thym,</a:t>
                      </a:r>
                      <a:r>
                        <a:rPr lang="fr-FR" baseline="0" dirty="0" smtClean="0"/>
                        <a:t> origan, sarriette)</a:t>
                      </a:r>
                    </a:p>
                    <a:p>
                      <a:r>
                        <a:rPr lang="fr-FR" b="1" baseline="0" dirty="0" smtClean="0"/>
                        <a:t>HE à aldéhydes</a:t>
                      </a:r>
                      <a:endParaRPr lang="fr-FR" b="1" dirty="0"/>
                    </a:p>
                  </a:txBody>
                  <a:tcPr/>
                </a:tc>
              </a:tr>
              <a:tr h="370840">
                <a:tc>
                  <a:txBody>
                    <a:bodyPr/>
                    <a:lstStyle/>
                    <a:p>
                      <a:r>
                        <a:rPr lang="fr-FR" dirty="0" smtClean="0"/>
                        <a:t>Sensibilisation /Allergie</a:t>
                      </a:r>
                      <a:endParaRPr lang="fr-FR" dirty="0"/>
                    </a:p>
                  </a:txBody>
                  <a:tcPr/>
                </a:tc>
                <a:tc>
                  <a:txBody>
                    <a:bodyPr/>
                    <a:lstStyle/>
                    <a:p>
                      <a:pPr marL="0" lvl="1" indent="0" algn="l" defTabSz="914400" rtl="0" eaLnBrk="1" latinLnBrk="0" hangingPunct="1">
                        <a:buFont typeface="Arial" panose="020B0604020202020204" pitchFamily="34" charset="0"/>
                        <a:buNone/>
                      </a:pPr>
                      <a:r>
                        <a:rPr lang="fr-FR" sz="1800" b="1" kern="1200" dirty="0" smtClean="0">
                          <a:solidFill>
                            <a:schemeClr val="dk1"/>
                          </a:solidFill>
                          <a:latin typeface="+mn-lt"/>
                          <a:ea typeface="+mn-ea"/>
                          <a:cs typeface="+mn-cs"/>
                        </a:rPr>
                        <a:t>les lactones </a:t>
                      </a:r>
                      <a:r>
                        <a:rPr lang="fr-FR" sz="1800" b="1" kern="1200" dirty="0" err="1" smtClean="0">
                          <a:solidFill>
                            <a:schemeClr val="dk1"/>
                          </a:solidFill>
                          <a:latin typeface="+mn-lt"/>
                          <a:ea typeface="+mn-ea"/>
                          <a:cs typeface="+mn-cs"/>
                        </a:rPr>
                        <a:t>sesquiterpéniques</a:t>
                      </a:r>
                      <a:r>
                        <a:rPr lang="fr-FR" sz="1800" b="1" kern="1200" dirty="0" smtClean="0">
                          <a:solidFill>
                            <a:schemeClr val="dk1"/>
                          </a:solidFill>
                          <a:latin typeface="+mn-lt"/>
                          <a:ea typeface="+mn-ea"/>
                          <a:cs typeface="+mn-cs"/>
                        </a:rPr>
                        <a:t>  </a:t>
                      </a:r>
                      <a:r>
                        <a:rPr lang="fr-FR" sz="1800" b="0" kern="1200" dirty="0" smtClean="0">
                          <a:solidFill>
                            <a:schemeClr val="dk1"/>
                          </a:solidFill>
                          <a:latin typeface="+mn-lt"/>
                          <a:ea typeface="+mn-ea"/>
                          <a:cs typeface="+mn-cs"/>
                        </a:rPr>
                        <a:t>(laurier noble,</a:t>
                      </a:r>
                      <a:r>
                        <a:rPr lang="fr-FR" sz="1800" b="0" kern="1200" baseline="0" dirty="0" smtClean="0">
                          <a:solidFill>
                            <a:schemeClr val="dk1"/>
                          </a:solidFill>
                          <a:latin typeface="+mn-lt"/>
                          <a:ea typeface="+mn-ea"/>
                          <a:cs typeface="+mn-cs"/>
                        </a:rPr>
                        <a:t> </a:t>
                      </a:r>
                      <a:r>
                        <a:rPr lang="fr-FR" sz="1800" b="0" kern="1200" dirty="0" smtClean="0">
                          <a:solidFill>
                            <a:schemeClr val="dk1"/>
                          </a:solidFill>
                          <a:latin typeface="+mn-lt"/>
                          <a:ea typeface="+mn-ea"/>
                          <a:cs typeface="+mn-cs"/>
                        </a:rPr>
                        <a:t>inule odorante)</a:t>
                      </a:r>
                    </a:p>
                    <a:p>
                      <a:pPr marL="0" lvl="1" indent="0" algn="l" defTabSz="914400" rtl="0" eaLnBrk="1" latinLnBrk="0" hangingPunct="1">
                        <a:buFont typeface="Arial" panose="020B0604020202020204" pitchFamily="34" charset="0"/>
                        <a:buNone/>
                      </a:pPr>
                      <a:r>
                        <a:rPr lang="fr-FR" sz="1800" b="1" kern="1200" dirty="0" smtClean="0">
                          <a:solidFill>
                            <a:schemeClr val="dk1"/>
                          </a:solidFill>
                          <a:latin typeface="+mn-lt"/>
                          <a:ea typeface="+mn-ea"/>
                          <a:cs typeface="+mn-cs"/>
                        </a:rPr>
                        <a:t>la </a:t>
                      </a:r>
                      <a:r>
                        <a:rPr lang="fr-FR" sz="1800" b="1" kern="1200" dirty="0" err="1" smtClean="0">
                          <a:solidFill>
                            <a:schemeClr val="dk1"/>
                          </a:solidFill>
                          <a:latin typeface="+mn-lt"/>
                          <a:ea typeface="+mn-ea"/>
                          <a:cs typeface="+mn-cs"/>
                        </a:rPr>
                        <a:t>massoia</a:t>
                      </a:r>
                      <a:r>
                        <a:rPr lang="fr-FR" sz="1800" b="1" kern="1200" dirty="0" smtClean="0">
                          <a:solidFill>
                            <a:schemeClr val="dk1"/>
                          </a:solidFill>
                          <a:latin typeface="+mn-lt"/>
                          <a:ea typeface="+mn-ea"/>
                          <a:cs typeface="+mn-cs"/>
                        </a:rPr>
                        <a:t> lactone </a:t>
                      </a:r>
                      <a:r>
                        <a:rPr lang="fr-FR" sz="1800" b="0" kern="1200" dirty="0" smtClean="0">
                          <a:solidFill>
                            <a:schemeClr val="dk1"/>
                          </a:solidFill>
                          <a:latin typeface="+mn-lt"/>
                          <a:ea typeface="+mn-ea"/>
                          <a:cs typeface="+mn-cs"/>
                        </a:rPr>
                        <a:t>de </a:t>
                      </a:r>
                      <a:r>
                        <a:rPr lang="fr-FR" sz="1800" b="0" kern="1200" dirty="0" err="1" smtClean="0">
                          <a:solidFill>
                            <a:schemeClr val="dk1"/>
                          </a:solidFill>
                          <a:latin typeface="+mn-lt"/>
                          <a:ea typeface="+mn-ea"/>
                          <a:cs typeface="+mn-cs"/>
                        </a:rPr>
                        <a:t>Cryptocaria</a:t>
                      </a:r>
                      <a:r>
                        <a:rPr lang="fr-FR" sz="1800" b="0" kern="1200" dirty="0" smtClean="0">
                          <a:solidFill>
                            <a:schemeClr val="dk1"/>
                          </a:solidFill>
                          <a:latin typeface="+mn-lt"/>
                          <a:ea typeface="+mn-ea"/>
                          <a:cs typeface="+mn-cs"/>
                        </a:rPr>
                        <a:t> </a:t>
                      </a:r>
                      <a:r>
                        <a:rPr lang="fr-FR" sz="1800" b="0" kern="1200" dirty="0" err="1" smtClean="0">
                          <a:solidFill>
                            <a:schemeClr val="dk1"/>
                          </a:solidFill>
                          <a:latin typeface="+mn-lt"/>
                          <a:ea typeface="+mn-ea"/>
                          <a:cs typeface="+mn-cs"/>
                        </a:rPr>
                        <a:t>massoia</a:t>
                      </a:r>
                      <a:r>
                        <a:rPr lang="fr-FR" sz="1800" b="0" kern="1200" dirty="0" smtClean="0">
                          <a:solidFill>
                            <a:schemeClr val="dk1"/>
                          </a:solidFill>
                          <a:latin typeface="+mn-lt"/>
                          <a:ea typeface="+mn-ea"/>
                          <a:cs typeface="+mn-cs"/>
                        </a:rPr>
                        <a:t> (ne pas utiliser cette huile),</a:t>
                      </a:r>
                    </a:p>
                    <a:p>
                      <a:pPr marL="0" lvl="1" indent="0" algn="l" defTabSz="914400" rtl="0" eaLnBrk="1" latinLnBrk="0" hangingPunct="1">
                        <a:buFont typeface="Arial" panose="020B0604020202020204" pitchFamily="34" charset="0"/>
                        <a:buNone/>
                      </a:pPr>
                      <a:r>
                        <a:rPr lang="fr-FR" sz="1800" b="1" kern="1200" dirty="0" smtClean="0">
                          <a:solidFill>
                            <a:schemeClr val="dk1"/>
                          </a:solidFill>
                          <a:latin typeface="+mn-lt"/>
                          <a:ea typeface="+mn-ea"/>
                          <a:cs typeface="+mn-cs"/>
                        </a:rPr>
                        <a:t>Le </a:t>
                      </a:r>
                      <a:r>
                        <a:rPr lang="fr-FR" sz="1800" b="1" kern="1200" dirty="0" err="1" smtClean="0">
                          <a:solidFill>
                            <a:schemeClr val="dk1"/>
                          </a:solidFill>
                          <a:latin typeface="+mn-lt"/>
                          <a:ea typeface="+mn-ea"/>
                          <a:cs typeface="+mn-cs"/>
                        </a:rPr>
                        <a:t>cinnamaldéhyde</a:t>
                      </a:r>
                      <a:r>
                        <a:rPr lang="fr-FR" sz="1800" b="1" kern="1200" dirty="0" smtClean="0">
                          <a:solidFill>
                            <a:schemeClr val="dk1"/>
                          </a:solidFill>
                          <a:latin typeface="+mn-lt"/>
                          <a:ea typeface="+mn-ea"/>
                          <a:cs typeface="+mn-cs"/>
                        </a:rPr>
                        <a:t>  </a:t>
                      </a:r>
                      <a:r>
                        <a:rPr lang="fr-FR" sz="1800" b="0" kern="1200" dirty="0" smtClean="0">
                          <a:solidFill>
                            <a:schemeClr val="dk1"/>
                          </a:solidFill>
                          <a:latin typeface="+mn-lt"/>
                          <a:ea typeface="+mn-ea"/>
                          <a:cs typeface="+mn-cs"/>
                        </a:rPr>
                        <a:t>(Cannelle de Ceylan ou de Chine)</a:t>
                      </a:r>
                    </a:p>
                    <a:p>
                      <a:pPr marL="0" lvl="1" indent="0" algn="l" defTabSz="914400" rtl="0" eaLnBrk="1" latinLnBrk="0" hangingPunct="1">
                        <a:buFont typeface="Arial" panose="020B0604020202020204" pitchFamily="34" charset="0"/>
                        <a:buNone/>
                      </a:pPr>
                      <a:r>
                        <a:rPr lang="fr-FR" sz="1800" b="1" kern="1200" dirty="0" smtClean="0">
                          <a:solidFill>
                            <a:schemeClr val="dk1"/>
                          </a:solidFill>
                          <a:latin typeface="+mn-lt"/>
                          <a:ea typeface="+mn-ea"/>
                          <a:cs typeface="+mn-cs"/>
                        </a:rPr>
                        <a:t>le benzoate de </a:t>
                      </a:r>
                      <a:r>
                        <a:rPr lang="fr-FR" sz="1800" b="1" kern="1200" dirty="0" err="1" smtClean="0">
                          <a:solidFill>
                            <a:schemeClr val="dk1"/>
                          </a:solidFill>
                          <a:latin typeface="+mn-lt"/>
                          <a:ea typeface="+mn-ea"/>
                          <a:cs typeface="+mn-cs"/>
                        </a:rPr>
                        <a:t>coniféryl</a:t>
                      </a:r>
                      <a:r>
                        <a:rPr lang="fr-FR" sz="1800" b="1" kern="1200" dirty="0" smtClean="0">
                          <a:solidFill>
                            <a:schemeClr val="dk1"/>
                          </a:solidFill>
                          <a:latin typeface="+mn-lt"/>
                          <a:ea typeface="+mn-ea"/>
                          <a:cs typeface="+mn-cs"/>
                        </a:rPr>
                        <a:t> </a:t>
                      </a:r>
                      <a:r>
                        <a:rPr lang="fr-FR" sz="1800" b="0" kern="1200" dirty="0" smtClean="0">
                          <a:solidFill>
                            <a:schemeClr val="dk1"/>
                          </a:solidFill>
                          <a:latin typeface="+mn-lt"/>
                          <a:ea typeface="+mn-ea"/>
                          <a:cs typeface="+mn-cs"/>
                        </a:rPr>
                        <a:t>du baume du Pérou</a:t>
                      </a:r>
                    </a:p>
                    <a:p>
                      <a:pPr marL="0" lvl="1" indent="0" algn="l" defTabSz="914400" rtl="0" eaLnBrk="1" latinLnBrk="0" hangingPunct="1">
                        <a:buFont typeface="Arial" panose="020B0604020202020204" pitchFamily="34" charset="0"/>
                        <a:buNone/>
                      </a:pPr>
                      <a:r>
                        <a:rPr lang="fr-FR" sz="1800" b="1" kern="1200" dirty="0" smtClean="0">
                          <a:solidFill>
                            <a:schemeClr val="dk1"/>
                          </a:solidFill>
                          <a:latin typeface="+mn-lt"/>
                          <a:ea typeface="+mn-ea"/>
                          <a:cs typeface="+mn-cs"/>
                        </a:rPr>
                        <a:t>HE</a:t>
                      </a:r>
                      <a:r>
                        <a:rPr lang="fr-FR" sz="1800" b="1" kern="1200" baseline="0" dirty="0" smtClean="0">
                          <a:solidFill>
                            <a:schemeClr val="dk1"/>
                          </a:solidFill>
                          <a:latin typeface="+mn-lt"/>
                          <a:ea typeface="+mn-ea"/>
                          <a:cs typeface="+mn-cs"/>
                        </a:rPr>
                        <a:t> oxydées</a:t>
                      </a:r>
                      <a:endParaRPr lang="fr-FR" sz="1800" b="1" kern="1200" dirty="0">
                        <a:solidFill>
                          <a:schemeClr val="dk1"/>
                        </a:solidFill>
                        <a:latin typeface="+mn-lt"/>
                        <a:ea typeface="+mn-ea"/>
                        <a:cs typeface="+mn-cs"/>
                      </a:endParaRPr>
                    </a:p>
                  </a:txBody>
                  <a:tcPr/>
                </a:tc>
              </a:tr>
              <a:tr h="370840">
                <a:tc>
                  <a:txBody>
                    <a:bodyPr/>
                    <a:lstStyle/>
                    <a:p>
                      <a:r>
                        <a:rPr lang="fr-FR" dirty="0" err="1" smtClean="0"/>
                        <a:t>Phototoxicité</a:t>
                      </a:r>
                      <a:r>
                        <a:rPr lang="fr-FR" dirty="0" smtClean="0"/>
                        <a:t>/</a:t>
                      </a:r>
                    </a:p>
                    <a:p>
                      <a:r>
                        <a:rPr lang="fr-FR" dirty="0" smtClean="0"/>
                        <a:t>sensibilisation</a:t>
                      </a:r>
                      <a:endParaRPr lang="fr-FR" dirty="0"/>
                    </a:p>
                  </a:txBody>
                  <a:tcPr/>
                </a:tc>
                <a:tc>
                  <a:txBody>
                    <a:bodyPr/>
                    <a:lstStyle/>
                    <a:p>
                      <a:pPr marL="0" lvl="1" indent="0" algn="l" defTabSz="914400" rtl="0" eaLnBrk="1" latinLnBrk="0" hangingPunct="1">
                        <a:buFont typeface="Arial" panose="020B0604020202020204" pitchFamily="34" charset="0"/>
                        <a:buNone/>
                      </a:pPr>
                      <a:r>
                        <a:rPr lang="fr-FR" sz="1800" b="1" kern="1200" dirty="0" smtClean="0">
                          <a:solidFill>
                            <a:schemeClr val="dk1"/>
                          </a:solidFill>
                          <a:latin typeface="+mn-lt"/>
                          <a:ea typeface="+mn-ea"/>
                          <a:cs typeface="+mn-cs"/>
                        </a:rPr>
                        <a:t>HE à </a:t>
                      </a:r>
                      <a:r>
                        <a:rPr lang="fr-FR" sz="1800" b="1" kern="1200" dirty="0" err="1" smtClean="0">
                          <a:solidFill>
                            <a:schemeClr val="dk1"/>
                          </a:solidFill>
                          <a:latin typeface="+mn-lt"/>
                          <a:ea typeface="+mn-ea"/>
                          <a:cs typeface="+mn-cs"/>
                        </a:rPr>
                        <a:t>furocoumarines</a:t>
                      </a:r>
                      <a:r>
                        <a:rPr lang="fr-FR" sz="1800" b="1" kern="1200" dirty="0" smtClean="0">
                          <a:solidFill>
                            <a:schemeClr val="dk1"/>
                          </a:solidFill>
                          <a:latin typeface="+mn-lt"/>
                          <a:ea typeface="+mn-ea"/>
                          <a:cs typeface="+mn-cs"/>
                        </a:rPr>
                        <a:t> </a:t>
                      </a:r>
                      <a:endParaRPr lang="fr-FR" sz="1800" kern="1200" dirty="0" smtClean="0">
                        <a:solidFill>
                          <a:schemeClr val="dk1"/>
                        </a:solidFill>
                        <a:latin typeface="+mn-lt"/>
                        <a:ea typeface="+mn-ea"/>
                        <a:cs typeface="+mn-cs"/>
                      </a:endParaRPr>
                    </a:p>
                  </a:txBody>
                  <a:tcPr marL="45720" marR="45720"/>
                </a:tc>
              </a:tr>
            </a:tbl>
          </a:graphicData>
        </a:graphic>
      </p:graphicFrame>
    </p:spTree>
    <p:extLst>
      <p:ext uri="{BB962C8B-B14F-4D97-AF65-F5344CB8AC3E}">
        <p14:creationId xmlns:p14="http://schemas.microsoft.com/office/powerpoint/2010/main" val="12176914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50227" y="1594408"/>
            <a:ext cx="8610600" cy="1293028"/>
          </a:xfrm>
        </p:spPr>
        <p:txBody>
          <a:bodyPr/>
          <a:lstStyle/>
          <a:p>
            <a:r>
              <a:rPr lang="fr-FR" dirty="0" smtClean="0"/>
              <a:t>Plan</a:t>
            </a:r>
            <a:endParaRPr lang="fr-FR" dirty="0"/>
          </a:p>
        </p:txBody>
      </p:sp>
      <p:sp>
        <p:nvSpPr>
          <p:cNvPr id="3" name="Espace réservé du contenu 2"/>
          <p:cNvSpPr>
            <a:spLocks noGrp="1"/>
          </p:cNvSpPr>
          <p:nvPr>
            <p:ph idx="1"/>
          </p:nvPr>
        </p:nvSpPr>
        <p:spPr>
          <a:xfrm>
            <a:off x="4060373" y="2799761"/>
            <a:ext cx="10820400" cy="4780287"/>
          </a:xfrm>
        </p:spPr>
        <p:txBody>
          <a:bodyPr>
            <a:normAutofit/>
          </a:bodyPr>
          <a:lstStyle/>
          <a:p>
            <a:r>
              <a:rPr lang="fr-FR" b="1" dirty="0" smtClean="0"/>
              <a:t>Cas d’intoxications</a:t>
            </a:r>
          </a:p>
          <a:p>
            <a:r>
              <a:rPr lang="fr-FR" b="1" dirty="0" smtClean="0"/>
              <a:t>Niveau d’exposition</a:t>
            </a:r>
          </a:p>
          <a:p>
            <a:r>
              <a:rPr lang="fr-FR" b="1" dirty="0"/>
              <a:t>Métabolisme</a:t>
            </a:r>
          </a:p>
          <a:p>
            <a:r>
              <a:rPr lang="fr-FR" b="1" dirty="0" smtClean="0"/>
              <a:t>Toxicité aiguë</a:t>
            </a:r>
          </a:p>
          <a:p>
            <a:r>
              <a:rPr lang="fr-FR" b="1" dirty="0" smtClean="0"/>
              <a:t>Toxicité chronique</a:t>
            </a:r>
          </a:p>
          <a:p>
            <a:r>
              <a:rPr lang="fr-FR" b="1" dirty="0" smtClean="0"/>
              <a:t>Toxicité </a:t>
            </a:r>
            <a:r>
              <a:rPr lang="fr-FR" b="1" dirty="0"/>
              <a:t>cutanée</a:t>
            </a:r>
          </a:p>
          <a:p>
            <a:r>
              <a:rPr lang="fr-FR" b="1" dirty="0" smtClean="0"/>
              <a:t>Variabilité </a:t>
            </a:r>
            <a:r>
              <a:rPr lang="fr-FR" b="1" dirty="0" err="1" smtClean="0"/>
              <a:t>interespèce</a:t>
            </a:r>
            <a:endParaRPr lang="fr-FR" b="1" dirty="0" smtClean="0"/>
          </a:p>
        </p:txBody>
      </p:sp>
    </p:spTree>
    <p:extLst>
      <p:ext uri="{BB962C8B-B14F-4D97-AF65-F5344CB8AC3E}">
        <p14:creationId xmlns:p14="http://schemas.microsoft.com/office/powerpoint/2010/main" val="326225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3182112" y="310896"/>
            <a:ext cx="9156192" cy="1293028"/>
          </a:xfrm>
        </p:spPr>
        <p:txBody>
          <a:bodyPr/>
          <a:lstStyle/>
          <a:p>
            <a:r>
              <a:rPr lang="fr-FR" dirty="0" smtClean="0"/>
              <a:t>Synthèse des risques toxiques (2)</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837449684"/>
              </p:ext>
            </p:extLst>
          </p:nvPr>
        </p:nvGraphicFramePr>
        <p:xfrm>
          <a:off x="396240" y="1526413"/>
          <a:ext cx="11192256" cy="4851400"/>
        </p:xfrm>
        <a:graphic>
          <a:graphicData uri="http://schemas.openxmlformats.org/drawingml/2006/table">
            <a:tbl>
              <a:tblPr firstRow="1" bandRow="1">
                <a:tableStyleId>{5C22544A-7EE6-4342-B048-85BDC9FD1C3A}</a:tableStyleId>
              </a:tblPr>
              <a:tblGrid>
                <a:gridCol w="3173008"/>
                <a:gridCol w="8019248"/>
              </a:tblGrid>
              <a:tr h="370840">
                <a:tc>
                  <a:txBody>
                    <a:bodyPr/>
                    <a:lstStyle/>
                    <a:p>
                      <a:r>
                        <a:rPr lang="fr-FR" dirty="0" smtClean="0"/>
                        <a:t>Type de toxicité</a:t>
                      </a:r>
                      <a:endParaRPr lang="fr-FR" dirty="0"/>
                    </a:p>
                  </a:txBody>
                  <a:tcPr/>
                </a:tc>
                <a:tc>
                  <a:txBody>
                    <a:bodyPr/>
                    <a:lstStyle/>
                    <a:p>
                      <a:r>
                        <a:rPr lang="fr-FR" dirty="0" smtClean="0"/>
                        <a:t>Molécules ou HE concernées</a:t>
                      </a:r>
                      <a:endParaRPr lang="fr-FR" dirty="0"/>
                    </a:p>
                  </a:txBody>
                  <a:tcPr/>
                </a:tc>
              </a:tr>
              <a:tr h="370840">
                <a:tc>
                  <a:txBody>
                    <a:bodyPr/>
                    <a:lstStyle/>
                    <a:p>
                      <a:r>
                        <a:rPr lang="fr-FR" dirty="0" err="1" smtClean="0"/>
                        <a:t>Néphrotoxicité</a:t>
                      </a:r>
                      <a:endParaRPr lang="fr-FR" dirty="0"/>
                    </a:p>
                  </a:txBody>
                  <a:tcPr/>
                </a:tc>
                <a:tc>
                  <a:txBody>
                    <a:bodyPr/>
                    <a:lstStyle/>
                    <a:p>
                      <a:pPr marL="0" algn="l" defTabSz="914400" rtl="0" eaLnBrk="1" latinLnBrk="0" hangingPunct="1"/>
                      <a:r>
                        <a:rPr lang="fr-FR" sz="1800" b="1" kern="1200" dirty="0" smtClean="0">
                          <a:solidFill>
                            <a:schemeClr val="dk1"/>
                          </a:solidFill>
                          <a:latin typeface="+mn-lt"/>
                          <a:ea typeface="+mn-ea"/>
                          <a:cs typeface="+mn-cs"/>
                        </a:rPr>
                        <a:t>HE hautement toxiques </a:t>
                      </a:r>
                      <a:r>
                        <a:rPr lang="fr-FR" sz="1800" kern="1200" dirty="0" smtClean="0">
                          <a:solidFill>
                            <a:schemeClr val="dk1"/>
                          </a:solidFill>
                          <a:latin typeface="+mn-lt"/>
                          <a:ea typeface="+mn-ea"/>
                          <a:cs typeface="+mn-cs"/>
                        </a:rPr>
                        <a:t>en cas de surdosage</a:t>
                      </a:r>
                    </a:p>
                    <a:p>
                      <a:pPr marL="0" algn="l" defTabSz="914400" rtl="0" eaLnBrk="1" latinLnBrk="0" hangingPunct="1"/>
                      <a:r>
                        <a:rPr lang="fr-FR" sz="1800" b="1" kern="1200" dirty="0" smtClean="0">
                          <a:solidFill>
                            <a:schemeClr val="dk1"/>
                          </a:solidFill>
                          <a:latin typeface="+mn-lt"/>
                          <a:ea typeface="+mn-ea"/>
                          <a:cs typeface="+mn-cs"/>
                        </a:rPr>
                        <a:t>Acétate</a:t>
                      </a:r>
                      <a:r>
                        <a:rPr lang="fr-FR" sz="1800" b="1" kern="1200" baseline="0" dirty="0" smtClean="0">
                          <a:solidFill>
                            <a:schemeClr val="dk1"/>
                          </a:solidFill>
                          <a:latin typeface="+mn-lt"/>
                          <a:ea typeface="+mn-ea"/>
                          <a:cs typeface="+mn-cs"/>
                        </a:rPr>
                        <a:t> d’</a:t>
                      </a:r>
                      <a:r>
                        <a:rPr lang="fr-FR" sz="1800" b="1" kern="1200" baseline="0" dirty="0" err="1" smtClean="0">
                          <a:solidFill>
                            <a:schemeClr val="dk1"/>
                          </a:solidFill>
                          <a:latin typeface="+mn-lt"/>
                          <a:ea typeface="+mn-ea"/>
                          <a:cs typeface="+mn-cs"/>
                        </a:rPr>
                        <a:t>isobornyle</a:t>
                      </a:r>
                      <a:r>
                        <a:rPr lang="fr-FR" sz="1800" b="1" kern="1200" baseline="0" dirty="0" smtClean="0">
                          <a:solidFill>
                            <a:schemeClr val="dk1"/>
                          </a:solidFill>
                          <a:latin typeface="+mn-lt"/>
                          <a:ea typeface="+mn-ea"/>
                          <a:cs typeface="+mn-cs"/>
                        </a:rPr>
                        <a:t> </a:t>
                      </a:r>
                      <a:r>
                        <a:rPr lang="fr-FR" sz="1800" kern="1200" baseline="0" dirty="0" smtClean="0">
                          <a:solidFill>
                            <a:schemeClr val="dk1"/>
                          </a:solidFill>
                          <a:latin typeface="+mn-lt"/>
                          <a:ea typeface="+mn-ea"/>
                          <a:cs typeface="+mn-cs"/>
                        </a:rPr>
                        <a:t>(surdosage)</a:t>
                      </a:r>
                      <a:endParaRPr lang="fr-FR" sz="1800" kern="1200" dirty="0">
                        <a:solidFill>
                          <a:schemeClr val="dk1"/>
                        </a:solidFill>
                        <a:latin typeface="+mn-lt"/>
                        <a:ea typeface="+mn-ea"/>
                        <a:cs typeface="+mn-cs"/>
                      </a:endParaRPr>
                    </a:p>
                  </a:txBody>
                  <a:tcPr/>
                </a:tc>
              </a:tr>
              <a:tr h="370840">
                <a:tc>
                  <a:txBody>
                    <a:bodyPr/>
                    <a:lstStyle/>
                    <a:p>
                      <a:r>
                        <a:rPr lang="fr-FR" dirty="0" err="1" smtClean="0"/>
                        <a:t>Hépatotoxicité</a:t>
                      </a:r>
                      <a:endParaRPr lang="fr-FR" dirty="0"/>
                    </a:p>
                  </a:txBody>
                  <a:tcPr/>
                </a:tc>
                <a:tc>
                  <a:txBody>
                    <a:bodyPr/>
                    <a:lstStyle/>
                    <a:p>
                      <a:pPr marL="0" lvl="1" indent="0" algn="l" defTabSz="914400" rtl="0" eaLnBrk="1" latinLnBrk="0" hangingPunct="1">
                        <a:buFont typeface="Arial" panose="020B0604020202020204" pitchFamily="34" charset="0"/>
                        <a:buNone/>
                      </a:pPr>
                      <a:r>
                        <a:rPr lang="fr-FR" sz="1800" b="1" kern="1200" dirty="0" smtClean="0">
                          <a:solidFill>
                            <a:schemeClr val="dk1"/>
                          </a:solidFill>
                          <a:latin typeface="+mn-lt"/>
                          <a:ea typeface="+mn-ea"/>
                          <a:cs typeface="+mn-cs"/>
                        </a:rPr>
                        <a:t>HE à cétones </a:t>
                      </a:r>
                    </a:p>
                    <a:p>
                      <a:pPr marL="0" lvl="1" indent="0" algn="l" defTabSz="914400" rtl="0" eaLnBrk="1" latinLnBrk="0" hangingPunct="1">
                        <a:buFont typeface="Arial" panose="020B0604020202020204" pitchFamily="34" charset="0"/>
                        <a:buNone/>
                      </a:pPr>
                      <a:r>
                        <a:rPr lang="fr-FR" sz="1800" b="1" kern="1200" dirty="0" smtClean="0">
                          <a:solidFill>
                            <a:schemeClr val="dk1"/>
                          </a:solidFill>
                          <a:latin typeface="+mn-lt"/>
                          <a:ea typeface="+mn-ea"/>
                          <a:cs typeface="+mn-cs"/>
                        </a:rPr>
                        <a:t>HE à </a:t>
                      </a:r>
                      <a:r>
                        <a:rPr lang="fr-FR" sz="1800" b="1" kern="1200" dirty="0" err="1" smtClean="0">
                          <a:solidFill>
                            <a:schemeClr val="dk1"/>
                          </a:solidFill>
                          <a:latin typeface="+mn-lt"/>
                          <a:ea typeface="+mn-ea"/>
                          <a:cs typeface="+mn-cs"/>
                        </a:rPr>
                        <a:t>cinnamaldéhyde</a:t>
                      </a:r>
                      <a:r>
                        <a:rPr lang="fr-FR" sz="1800" kern="1200" dirty="0" smtClean="0">
                          <a:solidFill>
                            <a:schemeClr val="dk1"/>
                          </a:solidFill>
                          <a:latin typeface="+mn-lt"/>
                          <a:ea typeface="+mn-ea"/>
                          <a:cs typeface="+mn-cs"/>
                        </a:rPr>
                        <a:t>: </a:t>
                      </a:r>
                    </a:p>
                    <a:p>
                      <a:pPr marL="0" lvl="1" indent="0" algn="l" defTabSz="914400" rtl="0" eaLnBrk="1" latinLnBrk="0" hangingPunct="1">
                        <a:buFont typeface="Arial" panose="020B0604020202020204" pitchFamily="34" charset="0"/>
                        <a:buNone/>
                      </a:pPr>
                      <a:r>
                        <a:rPr lang="fr-FR" sz="1800" b="1" kern="1200" dirty="0" smtClean="0">
                          <a:solidFill>
                            <a:schemeClr val="dk1"/>
                          </a:solidFill>
                          <a:latin typeface="+mn-lt"/>
                          <a:ea typeface="+mn-ea"/>
                          <a:cs typeface="+mn-cs"/>
                        </a:rPr>
                        <a:t>HE à salicylate de méthyl </a:t>
                      </a:r>
                    </a:p>
                    <a:p>
                      <a:pPr marL="0" lvl="1" indent="0" algn="l" defTabSz="914400" rtl="0" eaLnBrk="1" latinLnBrk="0" hangingPunct="1">
                        <a:buFont typeface="Arial" panose="020B0604020202020204" pitchFamily="34" charset="0"/>
                        <a:buNone/>
                      </a:pPr>
                      <a:r>
                        <a:rPr lang="fr-FR" b="1" dirty="0" smtClean="0"/>
                        <a:t>HE à phénol </a:t>
                      </a:r>
                      <a:endParaRPr lang="fr-FR" dirty="0" smtClean="0"/>
                    </a:p>
                  </a:txBody>
                  <a:tcPr/>
                </a:tc>
              </a:tr>
              <a:tr h="370840">
                <a:tc>
                  <a:txBody>
                    <a:bodyPr/>
                    <a:lstStyle/>
                    <a:p>
                      <a:r>
                        <a:rPr lang="fr-FR" dirty="0" err="1" smtClean="0"/>
                        <a:t>Cancerogénicité</a:t>
                      </a:r>
                      <a:endParaRPr lang="fr-FR" dirty="0"/>
                    </a:p>
                  </a:txBody>
                  <a:tcPr/>
                </a:tc>
                <a:tc>
                  <a:txBody>
                    <a:bodyPr/>
                    <a:lstStyle/>
                    <a:p>
                      <a:pPr marL="0" indent="0">
                        <a:buFont typeface="Symbol" panose="05050102010706020507" pitchFamily="18" charset="2"/>
                        <a:buNone/>
                      </a:pPr>
                      <a:r>
                        <a:rPr lang="fr-FR" b="1" dirty="0" smtClean="0">
                          <a:sym typeface="Symbol" panose="05050102010706020507" pitchFamily="18" charset="2"/>
                        </a:rPr>
                        <a:t> et </a:t>
                      </a:r>
                      <a:r>
                        <a:rPr lang="el-GR" b="1" dirty="0" smtClean="0">
                          <a:sym typeface="Symbol" panose="05050102010706020507" pitchFamily="18" charset="2"/>
                        </a:rPr>
                        <a:t>β</a:t>
                      </a:r>
                      <a:r>
                        <a:rPr lang="fr-FR" b="1" dirty="0" smtClean="0">
                          <a:sym typeface="Symbol" panose="05050102010706020507" pitchFamily="18" charset="2"/>
                        </a:rPr>
                        <a:t>-</a:t>
                      </a:r>
                      <a:r>
                        <a:rPr lang="fr-FR" b="1" dirty="0" err="1" smtClean="0"/>
                        <a:t>Asarone</a:t>
                      </a:r>
                      <a:r>
                        <a:rPr lang="fr-FR" b="1" baseline="0" dirty="0" smtClean="0"/>
                        <a:t> , </a:t>
                      </a:r>
                      <a:r>
                        <a:rPr lang="fr-FR" b="1" dirty="0" err="1" smtClean="0"/>
                        <a:t>Safrole</a:t>
                      </a:r>
                      <a:r>
                        <a:rPr lang="fr-FR" dirty="0" smtClean="0"/>
                        <a:t> ,</a:t>
                      </a:r>
                      <a:r>
                        <a:rPr lang="fr-FR" baseline="0" dirty="0" smtClean="0"/>
                        <a:t> </a:t>
                      </a:r>
                      <a:r>
                        <a:rPr lang="fr-FR" dirty="0" err="1" smtClean="0"/>
                        <a:t>Estragole</a:t>
                      </a:r>
                      <a:r>
                        <a:rPr lang="fr-FR" dirty="0" smtClean="0"/>
                        <a:t>,</a:t>
                      </a:r>
                      <a:r>
                        <a:rPr lang="fr-FR" baseline="0" dirty="0" smtClean="0"/>
                        <a:t> </a:t>
                      </a:r>
                      <a:r>
                        <a:rPr lang="fr-FR" dirty="0" err="1" smtClean="0"/>
                        <a:t>Méthyleugénol</a:t>
                      </a:r>
                      <a:r>
                        <a:rPr lang="fr-FR" dirty="0" smtClean="0"/>
                        <a:t> + </a:t>
                      </a:r>
                      <a:r>
                        <a:rPr lang="fr-FR" dirty="0" err="1" smtClean="0"/>
                        <a:t>Menthofurane</a:t>
                      </a:r>
                      <a:r>
                        <a:rPr lang="fr-FR" dirty="0" smtClean="0"/>
                        <a:t> (</a:t>
                      </a:r>
                      <a:r>
                        <a:rPr lang="fr-FR" dirty="0" err="1" smtClean="0"/>
                        <a:t>pulégone</a:t>
                      </a:r>
                      <a:r>
                        <a:rPr lang="fr-FR" dirty="0" smtClean="0"/>
                        <a:t>)</a:t>
                      </a:r>
                    </a:p>
                  </a:txBody>
                  <a:tcPr/>
                </a:tc>
              </a:tr>
              <a:tr h="370840">
                <a:tc>
                  <a:txBody>
                    <a:bodyPr/>
                    <a:lstStyle/>
                    <a:p>
                      <a:r>
                        <a:rPr lang="fr-FR" dirty="0" smtClean="0"/>
                        <a:t>Toxique</a:t>
                      </a:r>
                      <a:r>
                        <a:rPr lang="fr-FR" baseline="0" dirty="0" smtClean="0"/>
                        <a:t> vis à vis de la reproduction</a:t>
                      </a:r>
                      <a:endParaRPr lang="fr-FR" dirty="0"/>
                    </a:p>
                  </a:txBody>
                  <a:tcPr/>
                </a:tc>
                <a:tc>
                  <a:txBody>
                    <a:bodyPr/>
                    <a:lstStyle/>
                    <a:p>
                      <a:pPr marL="0" lvl="1" indent="0" algn="l" defTabSz="914400" rtl="0" eaLnBrk="1" latinLnBrk="0" hangingPunct="1">
                        <a:buFont typeface="Arial" panose="020B0604020202020204" pitchFamily="34" charset="0"/>
                        <a:buNone/>
                      </a:pPr>
                      <a:r>
                        <a:rPr lang="fr-FR" sz="1800" b="1" kern="1200" dirty="0" smtClean="0">
                          <a:solidFill>
                            <a:schemeClr val="dk1"/>
                          </a:solidFill>
                          <a:latin typeface="+mn-lt"/>
                          <a:ea typeface="+mn-ea"/>
                          <a:cs typeface="+mn-cs"/>
                        </a:rPr>
                        <a:t>HE de Gattilier</a:t>
                      </a:r>
                    </a:p>
                    <a:p>
                      <a:pPr marL="0" lvl="1" indent="0" algn="l" defTabSz="914400" rtl="0" eaLnBrk="1" latinLnBrk="0" hangingPunct="1">
                        <a:buFont typeface="Arial" panose="020B0604020202020204" pitchFamily="34" charset="0"/>
                        <a:buNone/>
                      </a:pPr>
                      <a:r>
                        <a:rPr lang="fr-FR" sz="1800" b="1" kern="1200" dirty="0" smtClean="0">
                          <a:solidFill>
                            <a:schemeClr val="dk1"/>
                          </a:solidFill>
                          <a:latin typeface="+mn-lt"/>
                          <a:ea typeface="+mn-ea"/>
                          <a:cs typeface="+mn-cs"/>
                        </a:rPr>
                        <a:t>HE</a:t>
                      </a:r>
                      <a:r>
                        <a:rPr lang="fr-FR" sz="1800" b="1" kern="1200" baseline="0" dirty="0" smtClean="0">
                          <a:solidFill>
                            <a:schemeClr val="dk1"/>
                          </a:solidFill>
                          <a:latin typeface="+mn-lt"/>
                          <a:ea typeface="+mn-ea"/>
                          <a:cs typeface="+mn-cs"/>
                        </a:rPr>
                        <a:t> à </a:t>
                      </a:r>
                      <a:r>
                        <a:rPr lang="fr-FR" sz="1800" b="1" kern="1200" baseline="0" dirty="0" err="1" smtClean="0">
                          <a:solidFill>
                            <a:schemeClr val="dk1"/>
                          </a:solidFill>
                          <a:latin typeface="+mn-lt"/>
                          <a:ea typeface="+mn-ea"/>
                          <a:cs typeface="+mn-cs"/>
                        </a:rPr>
                        <a:t>anéthole</a:t>
                      </a:r>
                      <a:r>
                        <a:rPr lang="fr-FR" sz="1800" b="1" kern="1200" baseline="0" dirty="0" smtClean="0">
                          <a:solidFill>
                            <a:schemeClr val="dk1"/>
                          </a:solidFill>
                          <a:latin typeface="+mn-lt"/>
                          <a:ea typeface="+mn-ea"/>
                          <a:cs typeface="+mn-cs"/>
                        </a:rPr>
                        <a:t> </a:t>
                      </a:r>
                      <a:r>
                        <a:rPr lang="fr-FR" sz="1800" b="0" kern="1200" baseline="0" dirty="0" smtClean="0">
                          <a:solidFill>
                            <a:schemeClr val="dk1"/>
                          </a:solidFill>
                          <a:latin typeface="+mn-lt"/>
                          <a:ea typeface="+mn-ea"/>
                          <a:cs typeface="+mn-cs"/>
                        </a:rPr>
                        <a:t>(effet </a:t>
                      </a:r>
                      <a:r>
                        <a:rPr lang="fr-FR" sz="1800" b="0" kern="1200" baseline="0" dirty="0" err="1" smtClean="0">
                          <a:solidFill>
                            <a:schemeClr val="dk1"/>
                          </a:solidFill>
                          <a:latin typeface="+mn-lt"/>
                          <a:ea typeface="+mn-ea"/>
                          <a:cs typeface="+mn-cs"/>
                        </a:rPr>
                        <a:t>oestrogénique</a:t>
                      </a:r>
                      <a:r>
                        <a:rPr lang="fr-FR" sz="1800" b="0" kern="1200" baseline="0" dirty="0" smtClean="0">
                          <a:solidFill>
                            <a:schemeClr val="dk1"/>
                          </a:solidFill>
                          <a:latin typeface="+mn-lt"/>
                          <a:ea typeface="+mn-ea"/>
                          <a:cs typeface="+mn-cs"/>
                        </a:rPr>
                        <a:t>)</a:t>
                      </a:r>
                    </a:p>
                    <a:p>
                      <a:pPr marL="0" lvl="1" indent="0" algn="l" defTabSz="914400" rtl="0" eaLnBrk="1" latinLnBrk="0" hangingPunct="1">
                        <a:buFont typeface="Arial" panose="020B0604020202020204" pitchFamily="34" charset="0"/>
                        <a:buNone/>
                      </a:pPr>
                      <a:r>
                        <a:rPr lang="fr-FR" sz="1800" b="1" kern="1200" baseline="0" dirty="0" smtClean="0">
                          <a:solidFill>
                            <a:schemeClr val="dk1"/>
                          </a:solidFill>
                          <a:latin typeface="+mn-lt"/>
                          <a:ea typeface="+mn-ea"/>
                          <a:cs typeface="+mn-cs"/>
                        </a:rPr>
                        <a:t>HE à acétate de </a:t>
                      </a:r>
                      <a:r>
                        <a:rPr lang="fr-FR" sz="1800" b="1" kern="1200" baseline="0" dirty="0" err="1" smtClean="0">
                          <a:solidFill>
                            <a:schemeClr val="dk1"/>
                          </a:solidFill>
                          <a:latin typeface="+mn-lt"/>
                          <a:ea typeface="+mn-ea"/>
                          <a:cs typeface="+mn-cs"/>
                        </a:rPr>
                        <a:t>Sabinyl</a:t>
                      </a:r>
                      <a:r>
                        <a:rPr lang="fr-FR" sz="1800" b="1" kern="1200" baseline="0" dirty="0" smtClean="0">
                          <a:solidFill>
                            <a:schemeClr val="dk1"/>
                          </a:solidFill>
                          <a:latin typeface="+mn-lt"/>
                          <a:ea typeface="+mn-ea"/>
                          <a:cs typeface="+mn-cs"/>
                        </a:rPr>
                        <a:t> (Sabine), </a:t>
                      </a:r>
                      <a:r>
                        <a:rPr lang="fr-FR" sz="1800" b="0" kern="1200" baseline="0" dirty="0" smtClean="0">
                          <a:solidFill>
                            <a:schemeClr val="dk1"/>
                          </a:solidFill>
                          <a:latin typeface="+mn-lt"/>
                          <a:ea typeface="+mn-ea"/>
                          <a:cs typeface="+mn-cs"/>
                        </a:rPr>
                        <a:t>anti gestationnelle</a:t>
                      </a:r>
                      <a:endParaRPr lang="fr-FR" sz="1800" b="1" kern="1200" baseline="0" dirty="0" smtClean="0">
                        <a:solidFill>
                          <a:schemeClr val="dk1"/>
                        </a:solidFill>
                        <a:latin typeface="+mn-lt"/>
                        <a:ea typeface="+mn-ea"/>
                        <a:cs typeface="+mn-cs"/>
                      </a:endParaRPr>
                    </a:p>
                    <a:p>
                      <a:pPr marL="0" lvl="1" indent="0" algn="l" defTabSz="914400" rtl="0" eaLnBrk="1" latinLnBrk="0" hangingPunct="1">
                        <a:buFont typeface="Arial" panose="020B0604020202020204" pitchFamily="34" charset="0"/>
                        <a:buNone/>
                      </a:pPr>
                      <a:r>
                        <a:rPr lang="fr-FR" sz="1800" b="1" kern="1200" baseline="0" dirty="0" smtClean="0">
                          <a:solidFill>
                            <a:schemeClr val="dk1"/>
                          </a:solidFill>
                          <a:latin typeface="+mn-lt"/>
                          <a:ea typeface="+mn-ea"/>
                          <a:cs typeface="+mn-cs"/>
                        </a:rPr>
                        <a:t>HE de carotte (semence) </a:t>
                      </a:r>
                      <a:r>
                        <a:rPr lang="fr-FR" sz="1800" b="0" kern="1200" baseline="0" dirty="0" smtClean="0">
                          <a:solidFill>
                            <a:schemeClr val="dk1"/>
                          </a:solidFill>
                          <a:latin typeface="+mn-lt"/>
                          <a:ea typeface="+mn-ea"/>
                          <a:cs typeface="+mn-cs"/>
                        </a:rPr>
                        <a:t>anti gestationnelle</a:t>
                      </a:r>
                    </a:p>
                    <a:p>
                      <a:pPr marL="0" lvl="1" indent="0" algn="l" defTabSz="914400" rtl="0" eaLnBrk="1" latinLnBrk="0" hangingPunct="1">
                        <a:buFont typeface="Arial" panose="020B0604020202020204" pitchFamily="34" charset="0"/>
                        <a:buNone/>
                      </a:pPr>
                      <a:r>
                        <a:rPr lang="fr-FR" sz="1800" b="1" kern="1200" dirty="0" smtClean="0">
                          <a:solidFill>
                            <a:schemeClr val="dk1"/>
                          </a:solidFill>
                          <a:latin typeface="+mn-lt"/>
                          <a:ea typeface="+mn-ea"/>
                          <a:cs typeface="+mn-cs"/>
                        </a:rPr>
                        <a:t>HE à salicylate de méthyl </a:t>
                      </a:r>
                      <a:r>
                        <a:rPr lang="fr-FR" sz="1800" kern="1200" dirty="0" smtClean="0">
                          <a:solidFill>
                            <a:schemeClr val="dk1"/>
                          </a:solidFill>
                          <a:latin typeface="+mn-lt"/>
                          <a:ea typeface="+mn-ea"/>
                          <a:cs typeface="+mn-cs"/>
                        </a:rPr>
                        <a:t>(effet tératogène à haute dose)</a:t>
                      </a: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1" dirty="0" smtClean="0"/>
                        <a:t>HE hautement toxiques </a:t>
                      </a:r>
                      <a:r>
                        <a:rPr lang="fr-FR" b="0" dirty="0" smtClean="0"/>
                        <a:t>(</a:t>
                      </a:r>
                      <a:r>
                        <a:rPr lang="fr-FR" b="0" dirty="0" err="1" smtClean="0"/>
                        <a:t>materno</a:t>
                      </a:r>
                      <a:r>
                        <a:rPr lang="fr-FR" b="0" dirty="0" smtClean="0"/>
                        <a:t> et/ou </a:t>
                      </a:r>
                      <a:r>
                        <a:rPr lang="fr-FR" b="0" dirty="0" err="1" smtClean="0"/>
                        <a:t>foetotoxicité</a:t>
                      </a:r>
                      <a:r>
                        <a:rPr lang="fr-FR" b="0" dirty="0" smtClean="0"/>
                        <a:t>)</a:t>
                      </a: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0" dirty="0" smtClean="0"/>
                        <a:t>HE à citral à haute dose???</a:t>
                      </a:r>
                    </a:p>
                  </a:txBody>
                  <a:tcPr/>
                </a:tc>
              </a:tr>
            </a:tbl>
          </a:graphicData>
        </a:graphic>
      </p:graphicFrame>
    </p:spTree>
    <p:extLst>
      <p:ext uri="{BB962C8B-B14F-4D97-AF65-F5344CB8AC3E}">
        <p14:creationId xmlns:p14="http://schemas.microsoft.com/office/powerpoint/2010/main" val="2069877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00300" y="764373"/>
            <a:ext cx="9105900" cy="1293028"/>
          </a:xfrm>
        </p:spPr>
        <p:txBody>
          <a:bodyPr/>
          <a:lstStyle/>
          <a:p>
            <a:r>
              <a:rPr lang="fr-FR" dirty="0" err="1" smtClean="0"/>
              <a:t>Neurotoxicité</a:t>
            </a:r>
            <a:r>
              <a:rPr lang="fr-FR" dirty="0" smtClean="0"/>
              <a:t> des HE à cétones</a:t>
            </a:r>
            <a:endParaRPr lang="fr-FR" dirty="0"/>
          </a:p>
        </p:txBody>
      </p:sp>
      <p:sp>
        <p:nvSpPr>
          <p:cNvPr id="3" name="Espace réservé du contenu 2"/>
          <p:cNvSpPr>
            <a:spLocks noGrp="1"/>
          </p:cNvSpPr>
          <p:nvPr>
            <p:ph idx="1"/>
          </p:nvPr>
        </p:nvSpPr>
        <p:spPr/>
        <p:txBody>
          <a:bodyPr/>
          <a:lstStyle/>
          <a:p>
            <a:r>
              <a:rPr lang="fr-FR" dirty="0" smtClean="0"/>
              <a:t>Illustration de l’effet cumulatif: </a:t>
            </a:r>
            <a:r>
              <a:rPr lang="fr-FR" dirty="0"/>
              <a:t>étude réalisée sur 65 rats, mâles et femelles, injection intra </a:t>
            </a:r>
            <a:r>
              <a:rPr lang="fr-FR" dirty="0" smtClean="0"/>
              <a:t>péritonéale d’hysope officinale (Millet et al 1981)</a:t>
            </a:r>
          </a:p>
          <a:p>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3684326894"/>
              </p:ext>
            </p:extLst>
          </p:nvPr>
        </p:nvGraphicFramePr>
        <p:xfrm>
          <a:off x="1581149" y="3140902"/>
          <a:ext cx="7181851" cy="2861426"/>
        </p:xfrm>
        <a:graphic>
          <a:graphicData uri="http://schemas.openxmlformats.org/drawingml/2006/table">
            <a:tbl>
              <a:tblPr firstRow="1" firstCol="1" bandRow="1">
                <a:tableStyleId>{5C22544A-7EE6-4342-B048-85BDC9FD1C3A}</a:tableStyleId>
              </a:tblPr>
              <a:tblGrid>
                <a:gridCol w="3590331"/>
                <a:gridCol w="3591520"/>
              </a:tblGrid>
              <a:tr h="579854">
                <a:tc>
                  <a:txBody>
                    <a:bodyPr/>
                    <a:lstStyle/>
                    <a:p>
                      <a:pPr algn="r">
                        <a:lnSpc>
                          <a:spcPct val="115000"/>
                        </a:lnSpc>
                        <a:spcAft>
                          <a:spcPts val="0"/>
                        </a:spcAft>
                      </a:pPr>
                      <a:r>
                        <a:rPr lang="fr-FR" sz="1600" dirty="0">
                          <a:effectLst/>
                        </a:rPr>
                        <a:t>Dose appliquée au rat</a:t>
                      </a:r>
                      <a:endParaRPr lang="fr-FR"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600" dirty="0">
                          <a:effectLst/>
                        </a:rPr>
                        <a:t>Hysope officinale </a:t>
                      </a:r>
                      <a:endParaRPr lang="fr-FR" sz="1600" dirty="0" smtClean="0">
                        <a:effectLst/>
                      </a:endParaRPr>
                    </a:p>
                    <a:p>
                      <a:pPr algn="ctr">
                        <a:lnSpc>
                          <a:spcPct val="115000"/>
                        </a:lnSpc>
                        <a:spcAft>
                          <a:spcPts val="0"/>
                        </a:spcAft>
                      </a:pPr>
                      <a:r>
                        <a:rPr lang="fr-FR" sz="1600" dirty="0" smtClean="0">
                          <a:effectLst/>
                        </a:rPr>
                        <a:t>(à </a:t>
                      </a:r>
                      <a:r>
                        <a:rPr lang="fr-FR" sz="1600" dirty="0" err="1" smtClean="0">
                          <a:effectLst/>
                        </a:rPr>
                        <a:t>pinocamphone</a:t>
                      </a:r>
                      <a:r>
                        <a:rPr lang="fr-FR" sz="1600" dirty="0" smtClean="0">
                          <a:effectLst/>
                        </a:rPr>
                        <a:t>)</a:t>
                      </a:r>
                      <a:endParaRPr lang="fr-FR"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579854">
                <a:tc>
                  <a:txBody>
                    <a:bodyPr/>
                    <a:lstStyle/>
                    <a:p>
                      <a:pPr algn="r">
                        <a:lnSpc>
                          <a:spcPct val="115000"/>
                        </a:lnSpc>
                        <a:spcAft>
                          <a:spcPts val="0"/>
                        </a:spcAft>
                      </a:pPr>
                      <a:r>
                        <a:rPr lang="fr-FR" sz="1600">
                          <a:effectLst/>
                        </a:rPr>
                        <a:t>Dose sans effet indesirable</a:t>
                      </a:r>
                      <a:endParaRPr lang="fr-F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600">
                          <a:effectLst/>
                        </a:rPr>
                        <a:t>80mg/kg</a:t>
                      </a:r>
                      <a:endParaRPr lang="fr-F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277053">
                <a:tc>
                  <a:txBody>
                    <a:bodyPr/>
                    <a:lstStyle/>
                    <a:p>
                      <a:pPr algn="r">
                        <a:lnSpc>
                          <a:spcPct val="115000"/>
                        </a:lnSpc>
                        <a:spcAft>
                          <a:spcPts val="0"/>
                        </a:spcAft>
                      </a:pPr>
                      <a:r>
                        <a:rPr lang="fr-FR" sz="1600">
                          <a:effectLst/>
                        </a:rPr>
                        <a:t>Dose convulsivante</a:t>
                      </a:r>
                      <a:endParaRPr lang="fr-F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600">
                          <a:effectLst/>
                        </a:rPr>
                        <a:t>130mg/kg</a:t>
                      </a:r>
                      <a:endParaRPr lang="fr-F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277053">
                <a:tc>
                  <a:txBody>
                    <a:bodyPr/>
                    <a:lstStyle/>
                    <a:p>
                      <a:pPr algn="r">
                        <a:lnSpc>
                          <a:spcPct val="115000"/>
                        </a:lnSpc>
                        <a:spcAft>
                          <a:spcPts val="0"/>
                        </a:spcAft>
                      </a:pPr>
                      <a:r>
                        <a:rPr lang="fr-FR" sz="1600">
                          <a:effectLst/>
                        </a:rPr>
                        <a:t>Dose léthale</a:t>
                      </a:r>
                      <a:endParaRPr lang="fr-F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600">
                          <a:effectLst/>
                        </a:rPr>
                        <a:t>1250mg/kg</a:t>
                      </a:r>
                      <a:endParaRPr lang="fr-F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580054">
                <a:tc>
                  <a:txBody>
                    <a:bodyPr/>
                    <a:lstStyle/>
                    <a:p>
                      <a:pPr algn="r">
                        <a:lnSpc>
                          <a:spcPct val="115000"/>
                        </a:lnSpc>
                        <a:spcAft>
                          <a:spcPts val="0"/>
                        </a:spcAft>
                      </a:pPr>
                      <a:r>
                        <a:rPr lang="fr-FR" sz="1600">
                          <a:effectLst/>
                        </a:rPr>
                        <a:t>Dose répétée (subaigue)</a:t>
                      </a:r>
                      <a:endParaRPr lang="fr-FR" sz="1200">
                        <a:effectLst/>
                      </a:endParaRPr>
                    </a:p>
                    <a:p>
                      <a:pPr algn="r">
                        <a:lnSpc>
                          <a:spcPct val="115000"/>
                        </a:lnSpc>
                        <a:spcAft>
                          <a:spcPts val="0"/>
                        </a:spcAft>
                      </a:pPr>
                      <a:r>
                        <a:rPr lang="fr-FR" sz="1600">
                          <a:effectLst/>
                        </a:rPr>
                        <a:t>(15 jours)</a:t>
                      </a:r>
                      <a:endParaRPr lang="fr-F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600" dirty="0">
                          <a:effectLst/>
                        </a:rPr>
                        <a:t>20mg/kg</a:t>
                      </a:r>
                      <a:endParaRPr lang="fr-FR" sz="1200" dirty="0">
                        <a:effectLst/>
                      </a:endParaRPr>
                    </a:p>
                    <a:p>
                      <a:pPr algn="ctr">
                        <a:lnSpc>
                          <a:spcPct val="115000"/>
                        </a:lnSpc>
                        <a:spcAft>
                          <a:spcPts val="0"/>
                        </a:spcAft>
                      </a:pPr>
                      <a:r>
                        <a:rPr lang="fr-FR" sz="1600" dirty="0">
                          <a:effectLst/>
                        </a:rPr>
                        <a:t>(convulsion au 5</a:t>
                      </a:r>
                      <a:r>
                        <a:rPr lang="fr-FR" sz="1600" baseline="30000" dirty="0">
                          <a:effectLst/>
                        </a:rPr>
                        <a:t>e</a:t>
                      </a:r>
                      <a:r>
                        <a:rPr lang="fr-FR" sz="1600" dirty="0">
                          <a:effectLst/>
                        </a:rPr>
                        <a:t> jour)</a:t>
                      </a:r>
                      <a:endParaRPr lang="fr-FR"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277053">
                <a:tc>
                  <a:txBody>
                    <a:bodyPr/>
                    <a:lstStyle/>
                    <a:p>
                      <a:pPr algn="r">
                        <a:lnSpc>
                          <a:spcPct val="115000"/>
                        </a:lnSpc>
                        <a:spcAft>
                          <a:spcPts val="0"/>
                        </a:spcAft>
                      </a:pPr>
                      <a:r>
                        <a:rPr lang="fr-FR" sz="1600" dirty="0">
                          <a:effectLst/>
                        </a:rPr>
                        <a:t>Dose appliquée au rat</a:t>
                      </a:r>
                      <a:endParaRPr lang="fr-FR"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600" b="1" dirty="0" err="1" smtClean="0">
                          <a:effectLst/>
                        </a:rPr>
                        <a:t>Pinocamphone</a:t>
                      </a:r>
                      <a:endParaRPr lang="fr-FR"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r">
                        <a:lnSpc>
                          <a:spcPct val="115000"/>
                        </a:lnSpc>
                        <a:spcAft>
                          <a:spcPts val="0"/>
                        </a:spcAft>
                      </a:pPr>
                      <a:r>
                        <a:rPr lang="fr-FR" sz="1600" dirty="0">
                          <a:effectLst/>
                        </a:rPr>
                        <a:t>Dose convulsivante</a:t>
                      </a:r>
                      <a:endParaRPr lang="fr-FR"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600" dirty="0" smtClean="0">
                          <a:effectLst/>
                        </a:rPr>
                        <a:t>50 mg/kg</a:t>
                      </a:r>
                      <a:r>
                        <a:rPr lang="fr-FR" sz="1600" dirty="0">
                          <a:effectLst/>
                        </a:rPr>
                        <a:t> </a:t>
                      </a:r>
                      <a:endParaRPr lang="fr-FR"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6" name="Rectangle à coins arrondis 5"/>
          <p:cNvSpPr/>
          <p:nvPr/>
        </p:nvSpPr>
        <p:spPr>
          <a:xfrm>
            <a:off x="9235440" y="4919472"/>
            <a:ext cx="2386584" cy="10828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Toxicité cumulée</a:t>
            </a:r>
            <a:endParaRPr lang="fr-FR" dirty="0"/>
          </a:p>
        </p:txBody>
      </p:sp>
    </p:spTree>
    <p:extLst>
      <p:ext uri="{BB962C8B-B14F-4D97-AF65-F5344CB8AC3E}">
        <p14:creationId xmlns:p14="http://schemas.microsoft.com/office/powerpoint/2010/main" val="6204430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06232" y="232745"/>
            <a:ext cx="8610600" cy="1293028"/>
          </a:xfrm>
        </p:spPr>
        <p:txBody>
          <a:bodyPr/>
          <a:lstStyle/>
          <a:p>
            <a:r>
              <a:rPr lang="fr-FR" dirty="0" smtClean="0"/>
              <a:t>Potentiel hépatotoxique</a:t>
            </a:r>
            <a:endParaRPr lang="fr-FR" dirty="0"/>
          </a:p>
        </p:txBody>
      </p:sp>
      <p:sp>
        <p:nvSpPr>
          <p:cNvPr id="3" name="Espace réservé du contenu 2"/>
          <p:cNvSpPr>
            <a:spLocks noGrp="1"/>
          </p:cNvSpPr>
          <p:nvPr>
            <p:ph idx="1"/>
          </p:nvPr>
        </p:nvSpPr>
        <p:spPr>
          <a:xfrm>
            <a:off x="685800" y="1418383"/>
            <a:ext cx="10372060" cy="4024125"/>
          </a:xfrm>
        </p:spPr>
        <p:txBody>
          <a:bodyPr/>
          <a:lstStyle/>
          <a:p>
            <a:r>
              <a:rPr lang="fr-FR" dirty="0" smtClean="0"/>
              <a:t>Evaluation du potentiel hépatotoxique in vitro</a:t>
            </a:r>
          </a:p>
          <a:p>
            <a:pPr marL="0" indent="0">
              <a:buNone/>
            </a:pPr>
            <a:r>
              <a:rPr lang="fr-FR" dirty="0" smtClean="0"/>
              <a:t> (modèle hépatocyte de chien, ZHAN et al 2015)</a:t>
            </a:r>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1741308595"/>
              </p:ext>
            </p:extLst>
          </p:nvPr>
        </p:nvGraphicFramePr>
        <p:xfrm>
          <a:off x="1353878" y="2190308"/>
          <a:ext cx="6171668" cy="4190028"/>
        </p:xfrm>
        <a:graphic>
          <a:graphicData uri="http://schemas.openxmlformats.org/drawingml/2006/table">
            <a:tbl>
              <a:tblPr firstRow="1" bandRow="1">
                <a:tableStyleId>{5C22544A-7EE6-4342-B048-85BDC9FD1C3A}</a:tableStyleId>
              </a:tblPr>
              <a:tblGrid>
                <a:gridCol w="1897380"/>
                <a:gridCol w="914400"/>
                <a:gridCol w="3359888"/>
              </a:tblGrid>
              <a:tr h="742536">
                <a:tc>
                  <a:txBody>
                    <a:bodyPr/>
                    <a:lstStyle/>
                    <a:p>
                      <a:pPr algn="r"/>
                      <a:r>
                        <a:rPr lang="fr-FR" dirty="0" smtClean="0"/>
                        <a:t>Concentration</a:t>
                      </a:r>
                      <a:r>
                        <a:rPr lang="fr-FR" baseline="0" dirty="0" smtClean="0"/>
                        <a:t> </a:t>
                      </a:r>
                    </a:p>
                    <a:p>
                      <a:pPr algn="r"/>
                      <a:r>
                        <a:rPr lang="fr-FR" baseline="0" dirty="0" smtClean="0"/>
                        <a:t>(mg/ml)</a:t>
                      </a:r>
                      <a:endParaRPr lang="fr-FR" dirty="0"/>
                    </a:p>
                  </a:txBody>
                  <a:tcPr/>
                </a:tc>
                <a:tc>
                  <a:txBody>
                    <a:bodyPr/>
                    <a:lstStyle/>
                    <a:p>
                      <a:endParaRPr lang="fr-FR" dirty="0"/>
                    </a:p>
                  </a:txBody>
                  <a:tcPr/>
                </a:tc>
                <a:tc>
                  <a:txBody>
                    <a:bodyPr/>
                    <a:lstStyle/>
                    <a:p>
                      <a:r>
                        <a:rPr lang="fr-FR" dirty="0" smtClean="0"/>
                        <a:t>HE ou Molécule</a:t>
                      </a:r>
                      <a:endParaRPr lang="fr-FR" dirty="0"/>
                    </a:p>
                  </a:txBody>
                  <a:tcPr/>
                </a:tc>
              </a:tr>
              <a:tr h="339444">
                <a:tc>
                  <a:txBody>
                    <a:bodyPr/>
                    <a:lstStyle/>
                    <a:p>
                      <a:pPr algn="r"/>
                      <a:r>
                        <a:rPr lang="fr-FR" dirty="0" smtClean="0"/>
                        <a:t>4,26</a:t>
                      </a:r>
                    </a:p>
                  </a:txBody>
                  <a:tcPr/>
                </a:tc>
                <a:tc>
                  <a:txBody>
                    <a:bodyPr/>
                    <a:lstStyle/>
                    <a:p>
                      <a:endParaRPr lang="fr-FR"/>
                    </a:p>
                  </a:txBody>
                  <a:tcPr/>
                </a:tc>
                <a:tc>
                  <a:txBody>
                    <a:bodyPr/>
                    <a:lstStyle/>
                    <a:p>
                      <a:r>
                        <a:rPr lang="fr-FR" dirty="0" smtClean="0"/>
                        <a:t>Paracétamol</a:t>
                      </a:r>
                      <a:endParaRPr lang="fr-FR" dirty="0"/>
                    </a:p>
                  </a:txBody>
                  <a:tcPr/>
                </a:tc>
              </a:tr>
              <a:tr h="339444">
                <a:tc>
                  <a:txBody>
                    <a:bodyPr/>
                    <a:lstStyle/>
                    <a:p>
                      <a:pPr algn="r"/>
                      <a:r>
                        <a:rPr lang="fr-FR" dirty="0" smtClean="0"/>
                        <a:t>0,22</a:t>
                      </a:r>
                      <a:endParaRPr lang="fr-FR" dirty="0"/>
                    </a:p>
                  </a:txBody>
                  <a:tcPr/>
                </a:tc>
                <a:tc>
                  <a:txBody>
                    <a:bodyPr/>
                    <a:lstStyle/>
                    <a:p>
                      <a:endParaRPr lang="fr-FR"/>
                    </a:p>
                  </a:txBody>
                  <a:tcPr/>
                </a:tc>
                <a:tc>
                  <a:txBody>
                    <a:bodyPr/>
                    <a:lstStyle/>
                    <a:p>
                      <a:r>
                        <a:rPr lang="fr-FR" dirty="0" smtClean="0"/>
                        <a:t>HE de lemongrass</a:t>
                      </a:r>
                      <a:endParaRPr lang="fr-FR" dirty="0"/>
                    </a:p>
                  </a:txBody>
                  <a:tcPr/>
                </a:tc>
              </a:tr>
              <a:tr h="339444">
                <a:tc>
                  <a:txBody>
                    <a:bodyPr/>
                    <a:lstStyle/>
                    <a:p>
                      <a:pPr algn="r"/>
                      <a:r>
                        <a:rPr lang="fr-FR" dirty="0" smtClean="0"/>
                        <a:t>0,21</a:t>
                      </a:r>
                      <a:endParaRPr lang="fr-FR" dirty="0"/>
                    </a:p>
                  </a:txBody>
                  <a:tcPr/>
                </a:tc>
                <a:tc>
                  <a:txBody>
                    <a:bodyPr/>
                    <a:lstStyle/>
                    <a:p>
                      <a:endParaRPr lang="fr-FR" dirty="0"/>
                    </a:p>
                  </a:txBody>
                  <a:tcPr/>
                </a:tc>
                <a:tc>
                  <a:txBody>
                    <a:bodyPr/>
                    <a:lstStyle/>
                    <a:p>
                      <a:r>
                        <a:rPr lang="fr-FR" dirty="0" smtClean="0"/>
                        <a:t>HE de Thym</a:t>
                      </a:r>
                      <a:endParaRPr lang="fr-FR" dirty="0"/>
                    </a:p>
                  </a:txBody>
                  <a:tcPr/>
                </a:tc>
              </a:tr>
              <a:tr h="339444">
                <a:tc>
                  <a:txBody>
                    <a:bodyPr/>
                    <a:lstStyle/>
                    <a:p>
                      <a:pPr algn="r"/>
                      <a:r>
                        <a:rPr lang="fr-FR" dirty="0" smtClean="0"/>
                        <a:t>0,185</a:t>
                      </a:r>
                      <a:endParaRPr lang="fr-FR" dirty="0"/>
                    </a:p>
                  </a:txBody>
                  <a:tcPr/>
                </a:tc>
                <a:tc>
                  <a:txBody>
                    <a:bodyPr/>
                    <a:lstStyle/>
                    <a:p>
                      <a:endParaRPr lang="fr-FR" dirty="0"/>
                    </a:p>
                  </a:txBody>
                  <a:tcPr/>
                </a:tc>
                <a:tc>
                  <a:txBody>
                    <a:bodyPr/>
                    <a:lstStyle/>
                    <a:p>
                      <a:r>
                        <a:rPr lang="fr-FR" dirty="0" smtClean="0"/>
                        <a:t>HE de giroflier (feuille)</a:t>
                      </a:r>
                      <a:endParaRPr lang="fr-FR" dirty="0"/>
                    </a:p>
                  </a:txBody>
                  <a:tcPr/>
                </a:tc>
              </a:tr>
              <a:tr h="339444">
                <a:tc>
                  <a:txBody>
                    <a:bodyPr/>
                    <a:lstStyle/>
                    <a:p>
                      <a:pPr algn="r"/>
                      <a:r>
                        <a:rPr lang="fr-FR" dirty="0" smtClean="0"/>
                        <a:t>0,165</a:t>
                      </a:r>
                      <a:endParaRPr lang="fr-FR" dirty="0"/>
                    </a:p>
                  </a:txBody>
                  <a:tcPr/>
                </a:tc>
                <a:tc>
                  <a:txBody>
                    <a:bodyPr/>
                    <a:lstStyle/>
                    <a:p>
                      <a:endParaRPr lang="fr-FR" dirty="0"/>
                    </a:p>
                  </a:txBody>
                  <a:tcPr/>
                </a:tc>
                <a:tc>
                  <a:txBody>
                    <a:bodyPr/>
                    <a:lstStyle/>
                    <a:p>
                      <a:r>
                        <a:rPr lang="fr-FR" dirty="0" err="1" smtClean="0"/>
                        <a:t>Eugenol</a:t>
                      </a:r>
                      <a:endParaRPr lang="fr-FR" dirty="0"/>
                    </a:p>
                  </a:txBody>
                  <a:tcPr/>
                </a:tc>
              </a:tr>
              <a:tr h="339444">
                <a:tc>
                  <a:txBody>
                    <a:bodyPr/>
                    <a:lstStyle/>
                    <a:p>
                      <a:pPr algn="r"/>
                      <a:r>
                        <a:rPr lang="fr-FR" dirty="0" smtClean="0"/>
                        <a:t>0,11</a:t>
                      </a:r>
                      <a:endParaRPr lang="fr-FR" dirty="0"/>
                    </a:p>
                  </a:txBody>
                  <a:tcPr/>
                </a:tc>
                <a:tc>
                  <a:txBody>
                    <a:bodyPr/>
                    <a:lstStyle/>
                    <a:p>
                      <a:endParaRPr lang="fr-FR" dirty="0"/>
                    </a:p>
                  </a:txBody>
                  <a:tcPr/>
                </a:tc>
                <a:tc>
                  <a:txBody>
                    <a:bodyPr/>
                    <a:lstStyle/>
                    <a:p>
                      <a:r>
                        <a:rPr lang="fr-FR" dirty="0" err="1" smtClean="0"/>
                        <a:t>Cinnamaldéhyde</a:t>
                      </a:r>
                      <a:endParaRPr lang="fr-FR" dirty="0"/>
                    </a:p>
                  </a:txBody>
                  <a:tcPr/>
                </a:tc>
              </a:tr>
              <a:tr h="339444">
                <a:tc>
                  <a:txBody>
                    <a:bodyPr/>
                    <a:lstStyle/>
                    <a:p>
                      <a:pPr algn="r"/>
                      <a:r>
                        <a:rPr lang="fr-FR" dirty="0" smtClean="0"/>
                        <a:t>0,08</a:t>
                      </a:r>
                      <a:endParaRPr lang="fr-FR" dirty="0"/>
                    </a:p>
                  </a:txBody>
                  <a:tcPr/>
                </a:tc>
                <a:tc>
                  <a:txBody>
                    <a:bodyPr/>
                    <a:lstStyle/>
                    <a:p>
                      <a:endParaRPr lang="fr-FR" dirty="0"/>
                    </a:p>
                  </a:txBody>
                  <a:tcPr/>
                </a:tc>
                <a:tc>
                  <a:txBody>
                    <a:bodyPr/>
                    <a:lstStyle/>
                    <a:p>
                      <a:r>
                        <a:rPr lang="fr-FR" dirty="0" smtClean="0"/>
                        <a:t>HE de Cannelle Ecorce</a:t>
                      </a:r>
                      <a:endParaRPr lang="fr-FR" dirty="0"/>
                    </a:p>
                  </a:txBody>
                  <a:tcPr/>
                </a:tc>
              </a:tr>
              <a:tr h="339444">
                <a:tc>
                  <a:txBody>
                    <a:bodyPr/>
                    <a:lstStyle/>
                    <a:p>
                      <a:pPr algn="r"/>
                      <a:r>
                        <a:rPr lang="fr-FR" dirty="0" smtClean="0"/>
                        <a:t>0,05</a:t>
                      </a:r>
                      <a:endParaRPr lang="fr-FR" dirty="0"/>
                    </a:p>
                  </a:txBody>
                  <a:tcPr/>
                </a:tc>
                <a:tc>
                  <a:txBody>
                    <a:bodyPr/>
                    <a:lstStyle/>
                    <a:p>
                      <a:endParaRPr lang="fr-FR" dirty="0"/>
                    </a:p>
                  </a:txBody>
                  <a:tcPr/>
                </a:tc>
                <a:tc>
                  <a:txBody>
                    <a:bodyPr/>
                    <a:lstStyle/>
                    <a:p>
                      <a:r>
                        <a:rPr lang="fr-FR" dirty="0" smtClean="0"/>
                        <a:t>Thymol</a:t>
                      </a:r>
                      <a:endParaRPr lang="fr-FR" dirty="0"/>
                    </a:p>
                  </a:txBody>
                  <a:tcPr/>
                </a:tc>
              </a:tr>
              <a:tr h="521412">
                <a:tc>
                  <a:txBody>
                    <a:bodyPr/>
                    <a:lstStyle/>
                    <a:p>
                      <a:pPr algn="r"/>
                      <a:r>
                        <a:rPr lang="fr-FR" dirty="0" smtClean="0"/>
                        <a:t>0,006</a:t>
                      </a:r>
                      <a:endParaRPr lang="fr-FR" dirty="0"/>
                    </a:p>
                  </a:txBody>
                  <a:tcPr/>
                </a:tc>
                <a:tc>
                  <a:txBody>
                    <a:bodyPr/>
                    <a:lstStyle/>
                    <a:p>
                      <a:endParaRPr lang="fr-FR" dirty="0"/>
                    </a:p>
                  </a:txBody>
                  <a:tcPr/>
                </a:tc>
                <a:tc>
                  <a:txBody>
                    <a:bodyPr/>
                    <a:lstStyle/>
                    <a:p>
                      <a:r>
                        <a:rPr lang="fr-FR" dirty="0" err="1" smtClean="0"/>
                        <a:t>Aflatoxin</a:t>
                      </a:r>
                      <a:endParaRPr lang="fr-FR" dirty="0"/>
                    </a:p>
                  </a:txBody>
                  <a:tcPr/>
                </a:tc>
              </a:tr>
            </a:tbl>
          </a:graphicData>
        </a:graphic>
      </p:graphicFrame>
      <p:sp>
        <p:nvSpPr>
          <p:cNvPr id="5" name="Flèche vers le haut 4"/>
          <p:cNvSpPr/>
          <p:nvPr/>
        </p:nvSpPr>
        <p:spPr>
          <a:xfrm>
            <a:off x="3413051" y="2530549"/>
            <a:ext cx="563525" cy="3721395"/>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6" name="Rectangle à coins arrondis 5"/>
          <p:cNvSpPr/>
          <p:nvPr/>
        </p:nvSpPr>
        <p:spPr>
          <a:xfrm>
            <a:off x="7795437" y="3062177"/>
            <a:ext cx="3721395" cy="3122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 vivo, du fait notamment de l’effet matrice et des capacités de détoxification du foie, une telle cytotoxicité ne s’observe pas sur un foie sain et aux doses thérapeutiques. </a:t>
            </a:r>
          </a:p>
          <a:p>
            <a:pPr algn="ctr"/>
            <a:endParaRPr lang="fr-FR" dirty="0" smtClean="0"/>
          </a:p>
          <a:p>
            <a:pPr algn="ctr"/>
            <a:r>
              <a:rPr lang="fr-FR" dirty="0" smtClean="0"/>
              <a:t>Prudence cependant sur foie défaillant ou en cas d’hygiène de vie précaire!</a:t>
            </a:r>
            <a:endParaRPr lang="fr-FR" dirty="0"/>
          </a:p>
        </p:txBody>
      </p:sp>
    </p:spTree>
    <p:extLst>
      <p:ext uri="{BB962C8B-B14F-4D97-AF65-F5344CB8AC3E}">
        <p14:creationId xmlns:p14="http://schemas.microsoft.com/office/powerpoint/2010/main" val="354730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79699" y="561173"/>
            <a:ext cx="9088120" cy="1293028"/>
          </a:xfrm>
        </p:spPr>
        <p:txBody>
          <a:bodyPr/>
          <a:lstStyle/>
          <a:p>
            <a:r>
              <a:rPr lang="fr-FR" dirty="0" smtClean="0"/>
              <a:t>Allergie/sensibilisation/asthme</a:t>
            </a:r>
            <a:endParaRPr lang="fr-FR" dirty="0"/>
          </a:p>
        </p:txBody>
      </p:sp>
      <p:sp>
        <p:nvSpPr>
          <p:cNvPr id="3" name="Espace réservé du contenu 2"/>
          <p:cNvSpPr>
            <a:spLocks noGrp="1"/>
          </p:cNvSpPr>
          <p:nvPr>
            <p:ph idx="1"/>
          </p:nvPr>
        </p:nvSpPr>
        <p:spPr>
          <a:xfrm>
            <a:off x="685800" y="1513840"/>
            <a:ext cx="10820400" cy="5222240"/>
          </a:xfrm>
        </p:spPr>
        <p:txBody>
          <a:bodyPr>
            <a:normAutofit/>
          </a:bodyPr>
          <a:lstStyle/>
          <a:p>
            <a:r>
              <a:rPr lang="fr-FR" dirty="0" smtClean="0"/>
              <a:t>La présence de substances irritantes ou oxydées augmente le risque de sensibilisation (allergie) et d’asthme (sur un asthme pré existant)</a:t>
            </a:r>
          </a:p>
          <a:p>
            <a:pPr>
              <a:buFont typeface="Wingdings" panose="05000000000000000000" pitchFamily="2" charset="2"/>
              <a:buChar char="è"/>
            </a:pPr>
            <a:r>
              <a:rPr lang="fr-FR" dirty="0" smtClean="0"/>
              <a:t> Prudence chez les sujets présentant des antécédents de dermatite ou d’asthme</a:t>
            </a:r>
          </a:p>
          <a:p>
            <a:pPr>
              <a:buFont typeface="Wingdings" panose="05000000000000000000" pitchFamily="2" charset="2"/>
              <a:buChar char="è"/>
            </a:pPr>
            <a:r>
              <a:rPr lang="fr-FR" dirty="0"/>
              <a:t> </a:t>
            </a:r>
            <a:r>
              <a:rPr lang="fr-FR" dirty="0" smtClean="0"/>
              <a:t>Risque lié à l’exposition professionnelle accru chez les éleveurs</a:t>
            </a:r>
          </a:p>
          <a:p>
            <a:pPr>
              <a:buFont typeface="Wingdings" panose="05000000000000000000" pitchFamily="2" charset="2"/>
              <a:buChar char="è"/>
            </a:pPr>
            <a:endParaRPr lang="fr-FR" dirty="0" smtClean="0"/>
          </a:p>
          <a:p>
            <a:pPr>
              <a:buFont typeface="Wingdings" panose="05000000000000000000" pitchFamily="2" charset="2"/>
              <a:buChar char="è"/>
            </a:pPr>
            <a:endParaRPr lang="fr-FR" dirty="0"/>
          </a:p>
          <a:p>
            <a:pPr marL="0" indent="0">
              <a:buNone/>
            </a:pPr>
            <a:endParaRPr lang="fr-FR" dirty="0" smtClean="0"/>
          </a:p>
          <a:p>
            <a:pPr>
              <a:buFont typeface="Wingdings" panose="05000000000000000000" pitchFamily="2" charset="2"/>
              <a:buChar char="è"/>
            </a:pPr>
            <a:endParaRPr lang="fr-FR" dirty="0" smtClean="0"/>
          </a:p>
          <a:p>
            <a:pPr>
              <a:buFont typeface="Wingdings" panose="05000000000000000000" pitchFamily="2" charset="2"/>
              <a:buChar char="è"/>
            </a:pPr>
            <a:endParaRPr lang="fr-FR" dirty="0"/>
          </a:p>
          <a:p>
            <a:pPr marL="0" indent="0">
              <a:buNone/>
            </a:pPr>
            <a:r>
              <a:rPr lang="fr-FR" dirty="0" smtClean="0"/>
              <a:t>Dermatite </a:t>
            </a:r>
            <a:r>
              <a:rPr lang="fr-FR" dirty="0" err="1" smtClean="0"/>
              <a:t>atopique</a:t>
            </a:r>
            <a:r>
              <a:rPr lang="fr-FR" dirty="0"/>
              <a:t> canine </a:t>
            </a:r>
            <a:endParaRPr lang="fr-FR" dirty="0" smtClean="0"/>
          </a:p>
          <a:p>
            <a:pPr marL="0" indent="0">
              <a:buNone/>
            </a:pPr>
            <a:r>
              <a:rPr lang="fr-FR" sz="1400" dirty="0"/>
              <a:t>	</a:t>
            </a:r>
            <a:r>
              <a:rPr lang="fr-FR" sz="1400" dirty="0" smtClean="0"/>
              <a:t>(www.monvt.eu)</a:t>
            </a:r>
            <a:endParaRPr lang="fr-FR" sz="1400"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0103" y="3745614"/>
            <a:ext cx="2141902" cy="16064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Rectangle à coins arrondis 4"/>
          <p:cNvSpPr/>
          <p:nvPr/>
        </p:nvSpPr>
        <p:spPr>
          <a:xfrm>
            <a:off x="5770880" y="5731386"/>
            <a:ext cx="5730240" cy="903094"/>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Dermatite de contact </a:t>
            </a:r>
            <a:r>
              <a:rPr lang="fr-FR" dirty="0" smtClean="0"/>
              <a:t>allergique: kinésithérapeute</a:t>
            </a:r>
            <a:r>
              <a:rPr lang="fr-FR" dirty="0"/>
              <a:t>. Tests </a:t>
            </a:r>
            <a:r>
              <a:rPr lang="fr-FR" dirty="0" smtClean="0"/>
              <a:t>positifs </a:t>
            </a:r>
            <a:r>
              <a:rPr lang="fr-FR" dirty="0"/>
              <a:t>au </a:t>
            </a:r>
            <a:r>
              <a:rPr lang="fr-FR" dirty="0" smtClean="0"/>
              <a:t>baume </a:t>
            </a:r>
            <a:r>
              <a:rPr lang="fr-FR" dirty="0"/>
              <a:t>du Pérou</a:t>
            </a:r>
            <a:r>
              <a:rPr lang="fr-FR" dirty="0" smtClean="0"/>
              <a:t>, à </a:t>
            </a:r>
            <a:r>
              <a:rPr lang="fr-FR" dirty="0"/>
              <a:t>l'eugénol, à l'aldéhyde </a:t>
            </a:r>
            <a:r>
              <a:rPr lang="fr-FR" dirty="0" smtClean="0"/>
              <a:t>cinnamique</a:t>
            </a:r>
          </a:p>
          <a:p>
            <a:pPr algn="ctr"/>
            <a:r>
              <a:rPr lang="fr-FR" sz="1200" dirty="0" smtClean="0"/>
              <a:t>www.atlasdedermatologieprofessionnelle.com</a:t>
            </a:r>
            <a:endParaRPr lang="fr-FR" sz="1200" dirty="0"/>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5874" y="3745614"/>
            <a:ext cx="2141901" cy="16064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472570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07080" y="200524"/>
            <a:ext cx="8610600" cy="1293028"/>
          </a:xfrm>
        </p:spPr>
        <p:txBody>
          <a:bodyPr/>
          <a:lstStyle/>
          <a:p>
            <a:r>
              <a:rPr lang="fr-FR" dirty="0" err="1" smtClean="0"/>
              <a:t>phototoxicité</a:t>
            </a:r>
            <a:endParaRPr lang="fr-FR" dirty="0"/>
          </a:p>
        </p:txBody>
      </p:sp>
      <p:sp>
        <p:nvSpPr>
          <p:cNvPr id="3" name="Espace réservé du contenu 2"/>
          <p:cNvSpPr>
            <a:spLocks noGrp="1"/>
          </p:cNvSpPr>
          <p:nvPr>
            <p:ph idx="1"/>
          </p:nvPr>
        </p:nvSpPr>
        <p:spPr>
          <a:xfrm>
            <a:off x="685799" y="4406734"/>
            <a:ext cx="10951030" cy="2309751"/>
          </a:xfrm>
        </p:spPr>
        <p:txBody>
          <a:bodyPr>
            <a:normAutofit/>
          </a:bodyPr>
          <a:lstStyle/>
          <a:p>
            <a:pPr marL="0" indent="0" algn="ctr">
              <a:buNone/>
            </a:pPr>
            <a:r>
              <a:rPr lang="fr-FR" sz="3400" dirty="0" err="1" smtClean="0"/>
              <a:t>Photodermatose</a:t>
            </a:r>
            <a:r>
              <a:rPr lang="fr-FR" sz="3400" dirty="0" smtClean="0"/>
              <a:t> chez </a:t>
            </a:r>
            <a:r>
              <a:rPr lang="fr-FR" sz="3400" dirty="0"/>
              <a:t>un agriculteur </a:t>
            </a:r>
            <a:endParaRPr lang="fr-FR" sz="3400" dirty="0" smtClean="0"/>
          </a:p>
          <a:p>
            <a:pPr marL="0" indent="0" algn="ctr">
              <a:buNone/>
            </a:pPr>
            <a:r>
              <a:rPr lang="fr-FR" sz="3400" dirty="0" smtClean="0"/>
              <a:t>et chez un cheval.</a:t>
            </a:r>
          </a:p>
          <a:p>
            <a:pPr marL="0" indent="0" algn="ctr">
              <a:buNone/>
            </a:pPr>
            <a:endParaRPr lang="fr-FR" dirty="0" smtClean="0"/>
          </a:p>
          <a:p>
            <a:pPr marL="0" indent="0" algn="ctr">
              <a:buNone/>
            </a:pPr>
            <a:r>
              <a:rPr lang="fr-FR" sz="1700" dirty="0" smtClean="0">
                <a:hlinkClick r:id="rId2"/>
              </a:rPr>
              <a:t>www.atlasdedermatologieprofessionnelle.com</a:t>
            </a:r>
            <a:endParaRPr lang="fr-FR" sz="1700" dirty="0" smtClean="0"/>
          </a:p>
          <a:p>
            <a:pPr marL="0" indent="0" algn="ctr">
              <a:buNone/>
            </a:pPr>
            <a:r>
              <a:rPr lang="fr-FR" sz="1700" dirty="0" smtClean="0"/>
              <a:t>www.animaderm.com</a:t>
            </a:r>
            <a:endParaRPr lang="fr-FR" dirty="0"/>
          </a:p>
        </p:txBody>
      </p:sp>
      <p:pic>
        <p:nvPicPr>
          <p:cNvPr id="10242" name="Picture 2" descr="Image:phytophotodermatose_citrons12.jpg">
            <a:hlinkClick r:id="rId3" tooltip="Image:phytophotodermatose_citrons12.jpg"/>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5049"/>
          <a:stretch/>
        </p:blipFill>
        <p:spPr bwMode="auto">
          <a:xfrm>
            <a:off x="685799" y="1197864"/>
            <a:ext cx="5078536" cy="2858044"/>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7854" y="1197864"/>
            <a:ext cx="5716088" cy="2858044"/>
          </a:xfrm>
          <a:prstGeom prst="rect">
            <a:avLst/>
          </a:prstGeom>
        </p:spPr>
      </p:pic>
    </p:spTree>
    <p:extLst>
      <p:ext uri="{BB962C8B-B14F-4D97-AF65-F5344CB8AC3E}">
        <p14:creationId xmlns:p14="http://schemas.microsoft.com/office/powerpoint/2010/main" val="41308272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95601" y="0"/>
            <a:ext cx="8610600" cy="1293028"/>
          </a:xfrm>
        </p:spPr>
        <p:txBody>
          <a:bodyPr/>
          <a:lstStyle/>
          <a:p>
            <a:r>
              <a:rPr lang="fr-FR" dirty="0" smtClean="0"/>
              <a:t>Variabilité </a:t>
            </a:r>
            <a:r>
              <a:rPr lang="fr-FR" dirty="0" err="1" smtClean="0"/>
              <a:t>interespèce</a:t>
            </a:r>
            <a:endParaRPr lang="fr-FR" dirty="0"/>
          </a:p>
        </p:txBody>
      </p:sp>
      <p:sp>
        <p:nvSpPr>
          <p:cNvPr id="3" name="Espace réservé du contenu 2"/>
          <p:cNvSpPr>
            <a:spLocks noGrp="1"/>
          </p:cNvSpPr>
          <p:nvPr>
            <p:ph idx="1"/>
          </p:nvPr>
        </p:nvSpPr>
        <p:spPr>
          <a:xfrm>
            <a:off x="685800" y="1293028"/>
            <a:ext cx="10820400" cy="5702132"/>
          </a:xfrm>
        </p:spPr>
        <p:txBody>
          <a:bodyPr>
            <a:normAutofit/>
          </a:bodyPr>
          <a:lstStyle/>
          <a:p>
            <a:r>
              <a:rPr lang="fr-FR" dirty="0" smtClean="0"/>
              <a:t>(+)- Limonène (</a:t>
            </a:r>
            <a:r>
              <a:rPr lang="fr-FR" u="sng" dirty="0" err="1" smtClean="0"/>
              <a:t>Miyazawa</a:t>
            </a:r>
            <a:r>
              <a:rPr lang="fr-FR" u="sng" dirty="0" smtClean="0"/>
              <a:t> et al 2002)</a:t>
            </a:r>
            <a:endParaRPr lang="fr-FR" dirty="0" smtClean="0"/>
          </a:p>
          <a:p>
            <a:pPr lvl="1"/>
            <a:r>
              <a:rPr lang="fr-FR" dirty="0" err="1" smtClean="0"/>
              <a:t>Nephropathy</a:t>
            </a:r>
            <a:r>
              <a:rPr lang="fr-FR" dirty="0" smtClean="0"/>
              <a:t> </a:t>
            </a:r>
            <a:r>
              <a:rPr lang="fr-FR" dirty="0"/>
              <a:t>in male </a:t>
            </a:r>
            <a:r>
              <a:rPr lang="fr-FR" dirty="0" smtClean="0"/>
              <a:t>rats</a:t>
            </a:r>
          </a:p>
          <a:p>
            <a:pPr lvl="1"/>
            <a:r>
              <a:rPr lang="fr-FR" dirty="0" smtClean="0"/>
              <a:t>Not in </a:t>
            </a:r>
            <a:r>
              <a:rPr lang="fr-FR" dirty="0" err="1" smtClean="0"/>
              <a:t>female</a:t>
            </a:r>
            <a:r>
              <a:rPr lang="fr-FR" dirty="0" smtClean="0"/>
              <a:t> or </a:t>
            </a:r>
            <a:r>
              <a:rPr lang="fr-FR" dirty="0" err="1" smtClean="0"/>
              <a:t>other</a:t>
            </a:r>
            <a:r>
              <a:rPr lang="fr-FR" dirty="0" smtClean="0"/>
              <a:t> </a:t>
            </a:r>
            <a:r>
              <a:rPr lang="fr-FR" dirty="0" err="1" smtClean="0"/>
              <a:t>species</a:t>
            </a:r>
            <a:r>
              <a:rPr lang="fr-FR" dirty="0" smtClean="0"/>
              <a:t> (</a:t>
            </a:r>
            <a:r>
              <a:rPr lang="en-US" dirty="0"/>
              <a:t>mice, rabbits, guinea pigs, and </a:t>
            </a:r>
            <a:r>
              <a:rPr lang="en-US" dirty="0" smtClean="0"/>
              <a:t>dogs)</a:t>
            </a:r>
            <a:endParaRPr lang="fr-FR" dirty="0" smtClean="0"/>
          </a:p>
          <a:p>
            <a:pPr lvl="1"/>
            <a:r>
              <a:rPr lang="fr-FR" dirty="0" err="1"/>
              <a:t>S</a:t>
            </a:r>
            <a:r>
              <a:rPr lang="fr-FR" dirty="0" err="1" smtClean="0"/>
              <a:t>ex-related</a:t>
            </a:r>
            <a:r>
              <a:rPr lang="fr-FR" dirty="0" smtClean="0"/>
              <a:t> </a:t>
            </a:r>
            <a:r>
              <a:rPr lang="fr-FR" dirty="0" err="1"/>
              <a:t>differences</a:t>
            </a:r>
            <a:r>
              <a:rPr lang="fr-FR" dirty="0"/>
              <a:t> in the </a:t>
            </a:r>
            <a:r>
              <a:rPr lang="fr-FR" dirty="0" err="1"/>
              <a:t>oxidative</a:t>
            </a:r>
            <a:r>
              <a:rPr lang="fr-FR" dirty="0"/>
              <a:t> </a:t>
            </a:r>
            <a:r>
              <a:rPr lang="fr-FR" dirty="0" err="1"/>
              <a:t>metabolism</a:t>
            </a:r>
            <a:r>
              <a:rPr lang="fr-FR" dirty="0"/>
              <a:t> of </a:t>
            </a:r>
            <a:r>
              <a:rPr lang="fr-FR" dirty="0" err="1"/>
              <a:t>limonene</a:t>
            </a:r>
            <a:r>
              <a:rPr lang="fr-FR" dirty="0"/>
              <a:t> </a:t>
            </a:r>
            <a:r>
              <a:rPr lang="fr-FR" dirty="0" err="1"/>
              <a:t>enantiomers</a:t>
            </a:r>
            <a:r>
              <a:rPr lang="fr-FR" dirty="0"/>
              <a:t> by </a:t>
            </a:r>
            <a:r>
              <a:rPr lang="fr-FR" dirty="0" err="1"/>
              <a:t>liver</a:t>
            </a:r>
            <a:r>
              <a:rPr lang="fr-FR" dirty="0"/>
              <a:t> </a:t>
            </a:r>
            <a:r>
              <a:rPr lang="fr-FR" dirty="0" smtClean="0"/>
              <a:t>microsomes</a:t>
            </a:r>
          </a:p>
          <a:p>
            <a:r>
              <a:rPr lang="fr-FR" dirty="0" smtClean="0"/>
              <a:t>Camphre</a:t>
            </a:r>
          </a:p>
          <a:p>
            <a:pPr marL="457200" lvl="1" indent="0">
              <a:buNone/>
            </a:pPr>
            <a:endParaRPr lang="fr-FR" dirty="0" smtClean="0"/>
          </a:p>
          <a:p>
            <a:pPr marL="457200" lvl="1" indent="0">
              <a:buNone/>
            </a:pPr>
            <a:endParaRPr lang="fr-FR" dirty="0" smtClean="0"/>
          </a:p>
          <a:p>
            <a:pPr marL="457200" lvl="1" indent="0">
              <a:buNone/>
            </a:pPr>
            <a:endParaRPr lang="fr-FR" dirty="0" smtClean="0"/>
          </a:p>
          <a:p>
            <a:pPr marL="457200" lvl="1" indent="0">
              <a:buNone/>
            </a:pPr>
            <a:endParaRPr lang="fr-FR" dirty="0" smtClean="0"/>
          </a:p>
          <a:p>
            <a:r>
              <a:rPr lang="fr-FR" dirty="0" smtClean="0"/>
              <a:t>Chats et autres félins </a:t>
            </a:r>
          </a:p>
          <a:p>
            <a:pPr lvl="1"/>
            <a:r>
              <a:rPr lang="fr-FR" dirty="0" err="1" smtClean="0"/>
              <a:t>lowest</a:t>
            </a:r>
            <a:r>
              <a:rPr lang="fr-FR" dirty="0" smtClean="0"/>
              <a:t> </a:t>
            </a:r>
            <a:r>
              <a:rPr lang="fr-FR" dirty="0" err="1" smtClean="0"/>
              <a:t>capacity</a:t>
            </a:r>
            <a:r>
              <a:rPr lang="fr-FR" dirty="0" smtClean="0"/>
              <a:t> </a:t>
            </a:r>
            <a:r>
              <a:rPr lang="fr-FR" dirty="0"/>
              <a:t>for </a:t>
            </a:r>
            <a:r>
              <a:rPr lang="fr-FR" dirty="0" err="1" smtClean="0"/>
              <a:t>conjugation</a:t>
            </a:r>
            <a:r>
              <a:rPr lang="fr-FR" dirty="0" smtClean="0"/>
              <a:t>, </a:t>
            </a:r>
            <a:r>
              <a:rPr lang="fr-FR" dirty="0" err="1" smtClean="0"/>
              <a:t>e.g</a:t>
            </a:r>
            <a:r>
              <a:rPr lang="fr-FR" dirty="0" smtClean="0"/>
              <a:t>. </a:t>
            </a:r>
            <a:r>
              <a:rPr lang="fr-FR" dirty="0" err="1" smtClean="0"/>
              <a:t>glucuronidation</a:t>
            </a:r>
            <a:r>
              <a:rPr lang="fr-FR" dirty="0" smtClean="0"/>
              <a:t> (</a:t>
            </a:r>
            <a:r>
              <a:rPr lang="en-US" dirty="0" smtClean="0"/>
              <a:t>Court </a:t>
            </a:r>
            <a:r>
              <a:rPr lang="en-US" dirty="0"/>
              <a:t>and Greenblatt, </a:t>
            </a:r>
            <a:r>
              <a:rPr lang="en-US" dirty="0" smtClean="0"/>
              <a:t>1997; </a:t>
            </a:r>
            <a:r>
              <a:rPr lang="fr-FR" dirty="0" err="1" smtClean="0"/>
              <a:t>Shrestha</a:t>
            </a:r>
            <a:r>
              <a:rPr lang="fr-FR" dirty="0" smtClean="0"/>
              <a:t> </a:t>
            </a:r>
            <a:r>
              <a:rPr lang="fr-FR" dirty="0"/>
              <a:t>et al., </a:t>
            </a:r>
            <a:r>
              <a:rPr lang="fr-FR" dirty="0" smtClean="0"/>
              <a:t>2011; Court</a:t>
            </a:r>
            <a:r>
              <a:rPr lang="fr-FR" dirty="0"/>
              <a:t>, 2013). </a:t>
            </a:r>
            <a:endParaRPr lang="fr-FR" dirty="0" smtClean="0"/>
          </a:p>
          <a:p>
            <a:pPr lvl="1"/>
            <a:r>
              <a:rPr lang="fr-FR" dirty="0" err="1" smtClean="0"/>
              <a:t>lack</a:t>
            </a:r>
            <a:r>
              <a:rPr lang="fr-FR" dirty="0" smtClean="0"/>
              <a:t> </a:t>
            </a:r>
            <a:r>
              <a:rPr lang="fr-FR" dirty="0"/>
              <a:t>the major </a:t>
            </a:r>
            <a:r>
              <a:rPr lang="fr-FR" dirty="0" err="1"/>
              <a:t>phenol</a:t>
            </a:r>
            <a:r>
              <a:rPr lang="fr-FR" dirty="0"/>
              <a:t> UDP-</a:t>
            </a:r>
            <a:r>
              <a:rPr lang="fr-FR" dirty="0" err="1"/>
              <a:t>glucuronosyltransferase</a:t>
            </a:r>
            <a:r>
              <a:rPr lang="fr-FR" dirty="0"/>
              <a:t> (UGT) </a:t>
            </a:r>
            <a:r>
              <a:rPr lang="fr-FR" dirty="0" smtClean="0"/>
              <a:t>enzymes (court 2013)</a:t>
            </a:r>
          </a:p>
          <a:p>
            <a:pPr lvl="1"/>
            <a:r>
              <a:rPr lang="en-US" dirty="0" smtClean="0"/>
              <a:t>a priori, </a:t>
            </a:r>
            <a:r>
              <a:rPr lang="en-US" dirty="0" err="1" smtClean="0"/>
              <a:t>l’elimination</a:t>
            </a:r>
            <a:r>
              <a:rPr lang="en-US" dirty="0" smtClean="0"/>
              <a:t> par oxidation </a:t>
            </a:r>
            <a:r>
              <a:rPr lang="en-US" dirty="0" err="1" smtClean="0"/>
              <a:t>ou</a:t>
            </a:r>
            <a:r>
              <a:rPr lang="en-US" dirty="0" smtClean="0"/>
              <a:t> sous </a:t>
            </a:r>
            <a:r>
              <a:rPr lang="en-US" dirty="0" err="1" smtClean="0"/>
              <a:t>forme</a:t>
            </a:r>
            <a:r>
              <a:rPr lang="en-US" dirty="0" smtClean="0"/>
              <a:t> </a:t>
            </a:r>
            <a:r>
              <a:rPr lang="en-US" dirty="0" err="1" smtClean="0"/>
              <a:t>inchangée</a:t>
            </a:r>
            <a:r>
              <a:rPr lang="en-US" dirty="0" smtClean="0"/>
              <a:t> </a:t>
            </a:r>
            <a:r>
              <a:rPr lang="en-US" dirty="0" err="1" smtClean="0"/>
              <a:t>reste</a:t>
            </a:r>
            <a:r>
              <a:rPr lang="en-US" dirty="0" smtClean="0"/>
              <a:t> </a:t>
            </a:r>
            <a:r>
              <a:rPr lang="en-US" dirty="0" err="1" smtClean="0"/>
              <a:t>efficiente</a:t>
            </a:r>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1204940699"/>
              </p:ext>
            </p:extLst>
          </p:nvPr>
        </p:nvGraphicFramePr>
        <p:xfrm>
          <a:off x="2712721" y="3111399"/>
          <a:ext cx="7986774" cy="1491463"/>
        </p:xfrm>
        <a:graphic>
          <a:graphicData uri="http://schemas.openxmlformats.org/drawingml/2006/table">
            <a:tbl>
              <a:tblPr firstRow="1" bandRow="1">
                <a:tableStyleId>{5C22544A-7EE6-4342-B048-85BDC9FD1C3A}</a:tableStyleId>
              </a:tblPr>
              <a:tblGrid>
                <a:gridCol w="2662258"/>
                <a:gridCol w="2662258"/>
                <a:gridCol w="2662258"/>
              </a:tblGrid>
              <a:tr h="225247">
                <a:tc>
                  <a:txBody>
                    <a:bodyPr/>
                    <a:lstStyle/>
                    <a:p>
                      <a:r>
                        <a:rPr lang="fr-FR" dirty="0" smtClean="0"/>
                        <a:t>Dose</a:t>
                      </a:r>
                      <a:r>
                        <a:rPr lang="fr-FR" baseline="0" dirty="0" smtClean="0"/>
                        <a:t> convulsivante</a:t>
                      </a:r>
                      <a:endParaRPr lang="fr-FR" dirty="0"/>
                    </a:p>
                  </a:txBody>
                  <a:tcPr/>
                </a:tc>
                <a:tc>
                  <a:txBody>
                    <a:bodyPr/>
                    <a:lstStyle/>
                    <a:p>
                      <a:r>
                        <a:rPr lang="fr-FR" dirty="0" smtClean="0"/>
                        <a:t>Espèces</a:t>
                      </a:r>
                      <a:endParaRPr lang="fr-FR" dirty="0"/>
                    </a:p>
                  </a:txBody>
                  <a:tcPr/>
                </a:tc>
                <a:tc>
                  <a:txBody>
                    <a:bodyPr/>
                    <a:lstStyle/>
                    <a:p>
                      <a:r>
                        <a:rPr lang="fr-FR" dirty="0" smtClean="0"/>
                        <a:t>Références</a:t>
                      </a:r>
                      <a:endParaRPr lang="fr-FR" dirty="0"/>
                    </a:p>
                  </a:txBody>
                  <a:tcPr/>
                </a:tc>
              </a:tr>
              <a:tr h="394183">
                <a:tc>
                  <a:txBody>
                    <a:bodyPr/>
                    <a:lstStyle/>
                    <a:p>
                      <a:r>
                        <a:rPr lang="fr-FR" dirty="0" smtClean="0"/>
                        <a:t>600 mg/kg</a:t>
                      </a:r>
                      <a:endParaRPr lang="fr-FR" dirty="0"/>
                    </a:p>
                  </a:txBody>
                  <a:tcPr/>
                </a:tc>
                <a:tc>
                  <a:txBody>
                    <a:bodyPr/>
                    <a:lstStyle/>
                    <a:p>
                      <a:r>
                        <a:rPr lang="fr-FR" dirty="0" smtClean="0"/>
                        <a:t>Souris</a:t>
                      </a:r>
                      <a:endParaRPr lang="fr-FR" dirty="0"/>
                    </a:p>
                  </a:txBody>
                  <a:tcPr/>
                </a:tc>
                <a:tc>
                  <a:txBody>
                    <a:bodyPr/>
                    <a:lstStyle/>
                    <a:p>
                      <a:r>
                        <a:rPr lang="fr-FR" dirty="0" smtClean="0"/>
                        <a:t>Wenzel et Ross 1957</a:t>
                      </a:r>
                      <a:endParaRPr lang="fr-FR" dirty="0"/>
                    </a:p>
                  </a:txBody>
                  <a:tcPr/>
                </a:tc>
              </a:tr>
              <a:tr h="225247">
                <a:tc>
                  <a:txBody>
                    <a:bodyPr/>
                    <a:lstStyle/>
                    <a:p>
                      <a:r>
                        <a:rPr lang="fr-FR" dirty="0" smtClean="0"/>
                        <a:t>30</a:t>
                      </a:r>
                      <a:r>
                        <a:rPr lang="fr-FR" baseline="0" dirty="0" smtClean="0"/>
                        <a:t> -100 </a:t>
                      </a:r>
                      <a:r>
                        <a:rPr lang="fr-FR" dirty="0" smtClean="0"/>
                        <a:t>mg/kg</a:t>
                      </a:r>
                      <a:endParaRPr lang="fr-FR" dirty="0"/>
                    </a:p>
                  </a:txBody>
                  <a:tcPr/>
                </a:tc>
                <a:tc>
                  <a:txBody>
                    <a:bodyPr/>
                    <a:lstStyle/>
                    <a:p>
                      <a:r>
                        <a:rPr lang="fr-FR" dirty="0" smtClean="0"/>
                        <a:t>Humain adulte</a:t>
                      </a:r>
                      <a:endParaRPr lang="fr-FR" dirty="0"/>
                    </a:p>
                  </a:txBody>
                  <a:tcPr/>
                </a:tc>
                <a:tc>
                  <a:txBody>
                    <a:bodyPr/>
                    <a:lstStyle/>
                    <a:p>
                      <a:r>
                        <a:rPr lang="fr-FR" dirty="0" smtClean="0"/>
                        <a:t>EFSA 2008</a:t>
                      </a:r>
                    </a:p>
                  </a:txBody>
                  <a:tcPr/>
                </a:tc>
              </a:tr>
              <a:tr h="225247">
                <a:tc>
                  <a:txBody>
                    <a:bodyPr/>
                    <a:lstStyle/>
                    <a:p>
                      <a:r>
                        <a:rPr lang="fr-FR" dirty="0" smtClean="0"/>
                        <a:t>5-30 mg/kg</a:t>
                      </a:r>
                      <a:endParaRPr lang="fr-FR" dirty="0"/>
                    </a:p>
                  </a:txBody>
                  <a:tcPr/>
                </a:tc>
                <a:tc>
                  <a:txBody>
                    <a:bodyPr/>
                    <a:lstStyle/>
                    <a:p>
                      <a:r>
                        <a:rPr lang="fr-FR" dirty="0" smtClean="0"/>
                        <a:t>Humain enfant</a:t>
                      </a:r>
                      <a:endParaRPr lang="fr-FR" dirty="0"/>
                    </a:p>
                  </a:txBody>
                  <a:tcPr/>
                </a:tc>
                <a:tc>
                  <a:txBody>
                    <a:bodyPr/>
                    <a:lstStyle/>
                    <a:p>
                      <a:r>
                        <a:rPr lang="fr-FR" dirty="0" smtClean="0"/>
                        <a:t>EFSA 2008</a:t>
                      </a:r>
                    </a:p>
                  </a:txBody>
                  <a:tcPr/>
                </a:tc>
              </a:tr>
            </a:tbl>
          </a:graphicData>
        </a:graphic>
      </p:graphicFrame>
    </p:spTree>
    <p:extLst>
      <p:ext uri="{BB962C8B-B14F-4D97-AF65-F5344CB8AC3E}">
        <p14:creationId xmlns:p14="http://schemas.microsoft.com/office/powerpoint/2010/main" val="23214185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a:t>
            </a:r>
            <a:endParaRPr lang="fr-FR" dirty="0"/>
          </a:p>
        </p:txBody>
      </p:sp>
      <p:sp>
        <p:nvSpPr>
          <p:cNvPr id="3" name="Espace réservé du contenu 2"/>
          <p:cNvSpPr>
            <a:spLocks noGrp="1"/>
          </p:cNvSpPr>
          <p:nvPr>
            <p:ph idx="1"/>
          </p:nvPr>
        </p:nvSpPr>
        <p:spPr/>
        <p:txBody>
          <a:bodyPr/>
          <a:lstStyle/>
          <a:p>
            <a:r>
              <a:rPr lang="fr-FR" dirty="0" smtClean="0"/>
              <a:t>La production de lait: voie d’élimination importante</a:t>
            </a:r>
          </a:p>
          <a:p>
            <a:r>
              <a:rPr lang="fr-FR" dirty="0" smtClean="0"/>
              <a:t>Adaptation naturelle des animaux aux molécules terpéniques</a:t>
            </a:r>
          </a:p>
          <a:p>
            <a:r>
              <a:rPr lang="fr-FR" dirty="0" smtClean="0"/>
              <a:t>Risque principal d’intoxication : les cétones</a:t>
            </a:r>
          </a:p>
          <a:p>
            <a:r>
              <a:rPr lang="fr-FR" dirty="0" smtClean="0"/>
              <a:t>Risques principaux de toxicité chronique liée à l’aromathérapie individuelle pour l’animal </a:t>
            </a:r>
          </a:p>
          <a:p>
            <a:pPr lvl="1"/>
            <a:r>
              <a:rPr lang="fr-FR" dirty="0" smtClean="0"/>
              <a:t>Irritation cutanée </a:t>
            </a:r>
          </a:p>
          <a:p>
            <a:pPr lvl="1"/>
            <a:r>
              <a:rPr lang="fr-FR" dirty="0" err="1" smtClean="0"/>
              <a:t>Phototoxicité</a:t>
            </a:r>
            <a:endParaRPr lang="fr-FR" dirty="0" smtClean="0"/>
          </a:p>
          <a:p>
            <a:pPr lvl="1"/>
            <a:endParaRPr lang="fr-FR" dirty="0" smtClean="0"/>
          </a:p>
          <a:p>
            <a:pPr lvl="1"/>
            <a:endParaRPr lang="fr-FR" dirty="0"/>
          </a:p>
          <a:p>
            <a:endParaRPr lang="fr-FR" dirty="0" smtClean="0"/>
          </a:p>
        </p:txBody>
      </p:sp>
    </p:spTree>
    <p:extLst>
      <p:ext uri="{BB962C8B-B14F-4D97-AF65-F5344CB8AC3E}">
        <p14:creationId xmlns:p14="http://schemas.microsoft.com/office/powerpoint/2010/main" val="22143825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93976" y="316317"/>
            <a:ext cx="9412224" cy="1293028"/>
          </a:xfrm>
        </p:spPr>
        <p:txBody>
          <a:bodyPr/>
          <a:lstStyle/>
          <a:p>
            <a:r>
              <a:rPr lang="fr-FR" dirty="0" smtClean="0"/>
              <a:t>Points à approfondir </a:t>
            </a:r>
            <a:br>
              <a:rPr lang="fr-FR" dirty="0" smtClean="0"/>
            </a:br>
            <a:r>
              <a:rPr lang="fr-FR" dirty="0" smtClean="0"/>
              <a:t>d’un point de vue toxico</a:t>
            </a:r>
            <a:endParaRPr lang="fr-FR" dirty="0"/>
          </a:p>
        </p:txBody>
      </p:sp>
      <p:sp>
        <p:nvSpPr>
          <p:cNvPr id="3" name="Espace réservé du contenu 2"/>
          <p:cNvSpPr>
            <a:spLocks noGrp="1"/>
          </p:cNvSpPr>
          <p:nvPr>
            <p:ph idx="1"/>
          </p:nvPr>
        </p:nvSpPr>
        <p:spPr>
          <a:xfrm>
            <a:off x="685800" y="1609345"/>
            <a:ext cx="10820400" cy="4024125"/>
          </a:xfrm>
        </p:spPr>
        <p:txBody>
          <a:bodyPr/>
          <a:lstStyle/>
          <a:p>
            <a:r>
              <a:rPr lang="fr-FR" dirty="0" smtClean="0"/>
              <a:t>Dans le cadre d’une action terrain  ou de la pratique de l’aromathérapie vétérinaire à doses plus élevées</a:t>
            </a:r>
          </a:p>
          <a:p>
            <a:pPr marL="0" indent="0">
              <a:buNone/>
            </a:pPr>
            <a:r>
              <a:rPr lang="fr-FR" dirty="0" smtClean="0">
                <a:sym typeface="Wingdings" panose="05000000000000000000" pitchFamily="2" charset="2"/>
              </a:rPr>
              <a:t></a:t>
            </a:r>
            <a:r>
              <a:rPr lang="fr-FR" dirty="0" smtClean="0"/>
              <a:t>Définir des doses thérapeutiques efficaces et sécuritaires</a:t>
            </a:r>
          </a:p>
          <a:p>
            <a:pPr>
              <a:buFont typeface="Wingdings" panose="05000000000000000000" pitchFamily="2" charset="2"/>
              <a:buChar char="è"/>
            </a:pPr>
            <a:r>
              <a:rPr lang="fr-FR" dirty="0" smtClean="0"/>
              <a:t>Le transfert des composés porteurs du risque dans les produits de consommation (anéthol, </a:t>
            </a:r>
            <a:r>
              <a:rPr lang="fr-FR" dirty="0" err="1" smtClean="0"/>
              <a:t>estragole</a:t>
            </a:r>
            <a:r>
              <a:rPr lang="fr-FR" dirty="0" smtClean="0"/>
              <a:t>, </a:t>
            </a:r>
            <a:r>
              <a:rPr lang="fr-FR" dirty="0" err="1" smtClean="0"/>
              <a:t>méthyleugénol</a:t>
            </a:r>
            <a:r>
              <a:rPr lang="fr-FR" dirty="0" smtClean="0"/>
              <a:t>, camphre, </a:t>
            </a:r>
            <a:r>
              <a:rPr lang="fr-FR" dirty="0" err="1" smtClean="0"/>
              <a:t>pulégone</a:t>
            </a:r>
            <a:r>
              <a:rPr lang="fr-FR" dirty="0" smtClean="0"/>
              <a:t>…)</a:t>
            </a:r>
          </a:p>
          <a:p>
            <a:pPr>
              <a:buFont typeface="Wingdings" panose="05000000000000000000" pitchFamily="2" charset="2"/>
              <a:buChar char="è"/>
            </a:pPr>
            <a:r>
              <a:rPr lang="fr-FR" dirty="0" smtClean="0"/>
              <a:t>Les risques liés à l’exposition professionnelle, notamment:</a:t>
            </a:r>
          </a:p>
          <a:p>
            <a:pPr lvl="1">
              <a:buFont typeface="Wingdings" panose="05000000000000000000" pitchFamily="2" charset="2"/>
              <a:buChar char="è"/>
            </a:pPr>
            <a:r>
              <a:rPr lang="fr-FR" dirty="0" smtClean="0"/>
              <a:t>Lors des nébulisations</a:t>
            </a:r>
          </a:p>
          <a:p>
            <a:pPr lvl="1">
              <a:buFont typeface="Wingdings" panose="05000000000000000000" pitchFamily="2" charset="2"/>
              <a:buChar char="è"/>
            </a:pPr>
            <a:r>
              <a:rPr lang="fr-FR" dirty="0" smtClean="0"/>
              <a:t>Lors des applications cutanées</a:t>
            </a:r>
          </a:p>
          <a:p>
            <a:pPr>
              <a:buFont typeface="Wingdings" panose="05000000000000000000" pitchFamily="2" charset="2"/>
              <a:buChar char="è"/>
            </a:pP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8182" y="4565749"/>
            <a:ext cx="3049524" cy="2135441"/>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0088" y="4565749"/>
            <a:ext cx="2562529" cy="2135441"/>
          </a:xfrm>
          <a:prstGeom prst="rect">
            <a:avLst/>
          </a:prstGeom>
        </p:spPr>
      </p:pic>
    </p:spTree>
    <p:extLst>
      <p:ext uri="{BB962C8B-B14F-4D97-AF65-F5344CB8AC3E}">
        <p14:creationId xmlns:p14="http://schemas.microsoft.com/office/powerpoint/2010/main" val="13311498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30808" y="3169245"/>
            <a:ext cx="8610600" cy="1293028"/>
          </a:xfrm>
        </p:spPr>
        <p:txBody>
          <a:bodyPr/>
          <a:lstStyle/>
          <a:p>
            <a:r>
              <a:rPr lang="fr-FR" dirty="0" smtClean="0"/>
              <a:t>Merci pour votre attention</a:t>
            </a:r>
            <a:endParaRPr lang="fr-FR" dirty="0"/>
          </a:p>
        </p:txBody>
      </p:sp>
      <p:sp>
        <p:nvSpPr>
          <p:cNvPr id="3" name="Espace réservé du contenu 2"/>
          <p:cNvSpPr>
            <a:spLocks noGrp="1"/>
          </p:cNvSpPr>
          <p:nvPr>
            <p:ph idx="1"/>
          </p:nvPr>
        </p:nvSpPr>
        <p:spPr/>
        <p:txBody>
          <a:bodyPr/>
          <a:lstStyle/>
          <a:p>
            <a:endParaRPr lang="fr-FR"/>
          </a:p>
        </p:txBody>
      </p:sp>
    </p:spTree>
    <p:extLst>
      <p:ext uri="{BB962C8B-B14F-4D97-AF65-F5344CB8AC3E}">
        <p14:creationId xmlns:p14="http://schemas.microsoft.com/office/powerpoint/2010/main" val="27999696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Rapport EFSA mentionnés</a:t>
            </a:r>
            <a:endParaRPr lang="fr-FR" dirty="0"/>
          </a:p>
        </p:txBody>
      </p:sp>
      <p:sp>
        <p:nvSpPr>
          <p:cNvPr id="3" name="Espace réservé du contenu 2"/>
          <p:cNvSpPr>
            <a:spLocks noGrp="1"/>
          </p:cNvSpPr>
          <p:nvPr>
            <p:ph idx="1"/>
          </p:nvPr>
        </p:nvSpPr>
        <p:spPr/>
        <p:txBody>
          <a:bodyPr/>
          <a:lstStyle/>
          <a:p>
            <a:r>
              <a:rPr lang="en-US" dirty="0"/>
              <a:t>EFSA FEEDAP Panel (EFSA Panel on Additives and Products or Substances used in Animal Feed), 2016. Scientific opinion on the safety and efficacy of aliphatic and aromatic hydrocarbons (chemical Group 31) when used as </a:t>
            </a:r>
            <a:r>
              <a:rPr lang="en-US" dirty="0" err="1"/>
              <a:t>flavourings</a:t>
            </a:r>
            <a:r>
              <a:rPr lang="en-US" dirty="0"/>
              <a:t> for all animal species and categories. EFSA Journal 2016; 14(1):4339, 17 pp. doi:10.2903/j.efsa.2016.4339 </a:t>
            </a:r>
            <a:endParaRPr lang="en-US" dirty="0" smtClean="0"/>
          </a:p>
          <a:p>
            <a:r>
              <a:rPr lang="en-US" dirty="0"/>
              <a:t> EFSA Panel on Additives and Products or Substances used in Animal Feed (FEEDAP); Scientific Opinion on the safety and efficacy of phenol derivatives containing ring-alkyl, ring-</a:t>
            </a:r>
            <a:r>
              <a:rPr lang="en-US" dirty="0" err="1"/>
              <a:t>alkoxy</a:t>
            </a:r>
            <a:r>
              <a:rPr lang="en-US" dirty="0"/>
              <a:t> and side-chains with an oxygenated functional group (chemical group 25) when used as </a:t>
            </a:r>
            <a:r>
              <a:rPr lang="en-US" dirty="0" err="1"/>
              <a:t>flavourings</a:t>
            </a:r>
            <a:r>
              <a:rPr lang="en-US" dirty="0"/>
              <a:t> for all species. EFSA Journal 2012;10(2):2573. [19 pp.] doi:10.2903/j.efsa.2012.2573. Available online: www.efsa.europa.eu/efsajournal </a:t>
            </a:r>
            <a:endParaRPr lang="fr-FR" dirty="0"/>
          </a:p>
        </p:txBody>
      </p:sp>
    </p:spTree>
    <p:extLst>
      <p:ext uri="{BB962C8B-B14F-4D97-AF65-F5344CB8AC3E}">
        <p14:creationId xmlns:p14="http://schemas.microsoft.com/office/powerpoint/2010/main" val="20099157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95600" y="419989"/>
            <a:ext cx="8610600" cy="1293028"/>
          </a:xfrm>
        </p:spPr>
        <p:txBody>
          <a:bodyPr/>
          <a:lstStyle/>
          <a:p>
            <a:r>
              <a:rPr lang="fr-FR" dirty="0"/>
              <a:t>Les cas d’intoxications: exemples</a:t>
            </a:r>
          </a:p>
        </p:txBody>
      </p:sp>
      <p:sp>
        <p:nvSpPr>
          <p:cNvPr id="3" name="Espace réservé du contenu 2"/>
          <p:cNvSpPr>
            <a:spLocks noGrp="1"/>
          </p:cNvSpPr>
          <p:nvPr>
            <p:ph idx="1"/>
          </p:nvPr>
        </p:nvSpPr>
        <p:spPr>
          <a:xfrm>
            <a:off x="685800" y="1873784"/>
            <a:ext cx="10820400" cy="4024125"/>
          </a:xfrm>
        </p:spPr>
        <p:txBody>
          <a:bodyPr/>
          <a:lstStyle/>
          <a:p>
            <a:r>
              <a:rPr lang="fr-FR" dirty="0" smtClean="0"/>
              <a:t>Intoxication du bétail, des chevaux après ingestion de </a:t>
            </a:r>
            <a:r>
              <a:rPr lang="fr-FR" dirty="0" err="1" smtClean="0"/>
              <a:t>Perilla</a:t>
            </a:r>
            <a:r>
              <a:rPr lang="fr-FR" dirty="0" smtClean="0"/>
              <a:t> (</a:t>
            </a:r>
            <a:r>
              <a:rPr lang="fr-FR" i="1" dirty="0" err="1" smtClean="0"/>
              <a:t>Perilla</a:t>
            </a:r>
            <a:r>
              <a:rPr lang="fr-FR" i="1" dirty="0" smtClean="0"/>
              <a:t> </a:t>
            </a:r>
            <a:r>
              <a:rPr lang="fr-FR" i="1" dirty="0" err="1" smtClean="0"/>
              <a:t>frutescens</a:t>
            </a:r>
            <a:r>
              <a:rPr lang="fr-FR" dirty="0" smtClean="0"/>
              <a:t>): toxicité respiratoire avec pneumonie</a:t>
            </a:r>
          </a:p>
          <a:p>
            <a:r>
              <a:rPr lang="fr-FR" dirty="0"/>
              <a:t>Composant toxique incriminé : </a:t>
            </a:r>
            <a:r>
              <a:rPr lang="fr-FR" dirty="0" err="1" smtClean="0"/>
              <a:t>perilla</a:t>
            </a:r>
            <a:r>
              <a:rPr lang="fr-FR" dirty="0" smtClean="0"/>
              <a:t> cétone</a:t>
            </a:r>
          </a:p>
          <a:p>
            <a:r>
              <a:rPr lang="fr-FR" dirty="0" smtClean="0"/>
              <a:t>(Kerr et al 1986, </a:t>
            </a:r>
            <a:r>
              <a:rPr lang="fr-FR" dirty="0" err="1" smtClean="0"/>
              <a:t>Breeze</a:t>
            </a:r>
            <a:r>
              <a:rPr lang="fr-FR" dirty="0" smtClean="0"/>
              <a:t> et al 2010)</a:t>
            </a:r>
          </a:p>
        </p:txBody>
      </p:sp>
      <p:sp>
        <p:nvSpPr>
          <p:cNvPr id="5" name="Rectangle 4"/>
          <p:cNvSpPr/>
          <p:nvPr/>
        </p:nvSpPr>
        <p:spPr>
          <a:xfrm>
            <a:off x="819150" y="6261100"/>
            <a:ext cx="11163300" cy="368300"/>
          </a:xfrm>
          <a:prstGeom prst="rect">
            <a:avLst/>
          </a:prstGeom>
        </p:spPr>
        <p:txBody>
          <a:bodyPr wrap="square">
            <a:spAutoFit/>
          </a:bodyPr>
          <a:lstStyle/>
          <a:p>
            <a:r>
              <a:rPr lang="fr-FR" dirty="0" smtClean="0"/>
              <a:t>			</a:t>
            </a:r>
            <a:r>
              <a:rPr lang="fr-FR" dirty="0" err="1" smtClean="0"/>
              <a:t>Perilla</a:t>
            </a:r>
            <a:r>
              <a:rPr lang="fr-FR" dirty="0" smtClean="0"/>
              <a:t> cétone							</a:t>
            </a:r>
            <a:r>
              <a:rPr lang="fr-FR" dirty="0" err="1" smtClean="0"/>
              <a:t>Perilla</a:t>
            </a:r>
            <a:r>
              <a:rPr lang="fr-FR" dirty="0" smtClean="0"/>
              <a:t> </a:t>
            </a:r>
            <a:r>
              <a:rPr lang="fr-FR" dirty="0" err="1" smtClean="0"/>
              <a:t>frutescens</a:t>
            </a: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3679" y="4252558"/>
            <a:ext cx="2989731" cy="1689198"/>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4753" y="3493356"/>
            <a:ext cx="1956054" cy="2608072"/>
          </a:xfrm>
          <a:prstGeom prst="rect">
            <a:avLst/>
          </a:prstGeom>
        </p:spPr>
      </p:pic>
    </p:spTree>
    <p:extLst>
      <p:ext uri="{BB962C8B-B14F-4D97-AF65-F5344CB8AC3E}">
        <p14:creationId xmlns:p14="http://schemas.microsoft.com/office/powerpoint/2010/main" val="38771845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lnSpcReduction="10000"/>
          </a:bodyPr>
          <a:lstStyle/>
          <a:p>
            <a:r>
              <a:rPr lang="en-US" dirty="0"/>
              <a:t>EFSA FEEDAP Panel (EFSA Panel on Additives and Products or Substances used in Animal Feed), 2016. Scientiﬁc opinion on the safety and efﬁcacy of non-conjugated and accumulated unsaturated straight-chain and branched-chain aliphatic primary alcohols, aldehydes, acids, </a:t>
            </a:r>
            <a:r>
              <a:rPr lang="en-US" dirty="0" err="1"/>
              <a:t>acetals</a:t>
            </a:r>
            <a:r>
              <a:rPr lang="en-US" dirty="0"/>
              <a:t> and esters belonging to chemical group 4 when used as </a:t>
            </a:r>
            <a:r>
              <a:rPr lang="en-US" dirty="0" err="1"/>
              <a:t>ﬂavourings</a:t>
            </a:r>
            <a:r>
              <a:rPr lang="en-US" dirty="0"/>
              <a:t> for all animal </a:t>
            </a:r>
            <a:r>
              <a:rPr lang="en-US" dirty="0" smtClean="0"/>
              <a:t>species</a:t>
            </a:r>
            <a:r>
              <a:rPr lang="en-US" dirty="0"/>
              <a:t>. EFSA Journal 2016;14(8):4559, 22 pp. doi:10.2903/j.efsa.2016.4559 </a:t>
            </a:r>
            <a:endParaRPr lang="en-US" dirty="0" smtClean="0"/>
          </a:p>
          <a:p>
            <a:r>
              <a:rPr lang="en-US" dirty="0"/>
              <a:t>EFSA FEEDAP Panel (EFSA Panel on Additives and Products or Substances </a:t>
            </a:r>
            <a:r>
              <a:rPr lang="en-US" dirty="0" smtClean="0"/>
              <a:t>used in </a:t>
            </a:r>
            <a:r>
              <a:rPr lang="en-US" dirty="0"/>
              <a:t>Animal Feed), 2016. </a:t>
            </a:r>
            <a:r>
              <a:rPr lang="en-US" dirty="0" smtClean="0"/>
              <a:t>Scientific </a:t>
            </a:r>
            <a:r>
              <a:rPr lang="en-US" dirty="0"/>
              <a:t>opinion on the safety and </a:t>
            </a:r>
            <a:r>
              <a:rPr lang="en-US" dirty="0" smtClean="0"/>
              <a:t>efficacy </a:t>
            </a:r>
            <a:r>
              <a:rPr lang="en-US" dirty="0"/>
              <a:t>of secondary alicyclic </a:t>
            </a:r>
            <a:r>
              <a:rPr lang="en-US" dirty="0" err="1" smtClean="0"/>
              <a:t>aturated</a:t>
            </a:r>
            <a:r>
              <a:rPr lang="en-US" dirty="0" smtClean="0"/>
              <a:t> and unsaturated </a:t>
            </a:r>
            <a:r>
              <a:rPr lang="en-US" dirty="0"/>
              <a:t>alcohols, ketones, ketals and esters with ketals containing alicyclic alcohols or ketones </a:t>
            </a:r>
            <a:r>
              <a:rPr lang="en-US" dirty="0" smtClean="0"/>
              <a:t>and esters </a:t>
            </a:r>
            <a:r>
              <a:rPr lang="en-US" dirty="0"/>
              <a:t>containing secondary alicyclic alcohols from chemical group 8 when used </a:t>
            </a:r>
            <a:r>
              <a:rPr lang="en-US" dirty="0" smtClean="0"/>
              <a:t>as </a:t>
            </a:r>
            <a:r>
              <a:rPr lang="en-US" dirty="0" err="1" smtClean="0"/>
              <a:t>flavourings</a:t>
            </a:r>
            <a:r>
              <a:rPr lang="en-US" dirty="0" smtClean="0"/>
              <a:t> </a:t>
            </a:r>
            <a:r>
              <a:rPr lang="en-US" dirty="0"/>
              <a:t>for </a:t>
            </a:r>
            <a:r>
              <a:rPr lang="en-US" dirty="0" smtClean="0"/>
              <a:t>all animal </a:t>
            </a:r>
            <a:r>
              <a:rPr lang="en-US" dirty="0"/>
              <a:t>species. EFSA Journal 2016;14(6):4475, 26 pp. doi:10.2903/j.efsa.2016.4475</a:t>
            </a:r>
          </a:p>
          <a:p>
            <a:endParaRPr lang="fr-FR" dirty="0"/>
          </a:p>
        </p:txBody>
      </p:sp>
    </p:spTree>
    <p:extLst>
      <p:ext uri="{BB962C8B-B14F-4D97-AF65-F5344CB8AC3E}">
        <p14:creationId xmlns:p14="http://schemas.microsoft.com/office/powerpoint/2010/main" val="20542123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2895600" y="419989"/>
            <a:ext cx="8610600" cy="1293028"/>
          </a:xfrm>
        </p:spPr>
        <p:txBody>
          <a:bodyPr/>
          <a:lstStyle/>
          <a:p>
            <a:r>
              <a:rPr lang="fr-FR" dirty="0"/>
              <a:t>Les cas d’intoxications: exemples</a:t>
            </a:r>
          </a:p>
        </p:txBody>
      </p:sp>
      <p:sp>
        <p:nvSpPr>
          <p:cNvPr id="3" name="Espace réservé du contenu 2"/>
          <p:cNvSpPr>
            <a:spLocks noGrp="1"/>
          </p:cNvSpPr>
          <p:nvPr>
            <p:ph idx="1"/>
          </p:nvPr>
        </p:nvSpPr>
        <p:spPr>
          <a:xfrm>
            <a:off x="685800" y="1873784"/>
            <a:ext cx="10820400" cy="4024125"/>
          </a:xfrm>
        </p:spPr>
        <p:txBody>
          <a:bodyPr/>
          <a:lstStyle/>
          <a:p>
            <a:r>
              <a:rPr lang="fr-FR" dirty="0" smtClean="0"/>
              <a:t>Intoxication du bétail après ingestion de </a:t>
            </a:r>
            <a:r>
              <a:rPr lang="fr-FR" dirty="0" err="1" smtClean="0"/>
              <a:t>Boobialla</a:t>
            </a:r>
            <a:r>
              <a:rPr lang="fr-FR" dirty="0" smtClean="0"/>
              <a:t> </a:t>
            </a:r>
            <a:r>
              <a:rPr lang="fr-FR" dirty="0"/>
              <a:t>(</a:t>
            </a:r>
            <a:r>
              <a:rPr lang="fr-FR" i="1" dirty="0" err="1" smtClean="0"/>
              <a:t>Myoporum</a:t>
            </a:r>
            <a:r>
              <a:rPr lang="fr-FR" i="1" dirty="0" smtClean="0"/>
              <a:t> </a:t>
            </a:r>
            <a:r>
              <a:rPr lang="fr-FR" i="1" dirty="0" err="1" smtClean="0"/>
              <a:t>tetrandrum</a:t>
            </a:r>
            <a:r>
              <a:rPr lang="fr-FR" dirty="0" smtClean="0"/>
              <a:t>): toxicité hépatique variable selon le régime alimentaire précédent</a:t>
            </a:r>
          </a:p>
          <a:p>
            <a:r>
              <a:rPr lang="fr-FR" dirty="0"/>
              <a:t>Composant toxique incriminé : </a:t>
            </a:r>
            <a:r>
              <a:rPr lang="fr-FR" dirty="0" err="1" smtClean="0"/>
              <a:t>sesquiterpenes</a:t>
            </a:r>
            <a:r>
              <a:rPr lang="fr-FR" dirty="0" smtClean="0"/>
              <a:t> </a:t>
            </a:r>
            <a:r>
              <a:rPr lang="fr-FR" dirty="0" err="1" smtClean="0"/>
              <a:t>furanoides</a:t>
            </a:r>
            <a:r>
              <a:rPr lang="fr-FR" dirty="0" smtClean="0"/>
              <a:t> (en particulier </a:t>
            </a:r>
            <a:r>
              <a:rPr lang="fr-FR" dirty="0" err="1" smtClean="0"/>
              <a:t>dehydrongaione</a:t>
            </a:r>
            <a:r>
              <a:rPr lang="fr-FR" dirty="0" smtClean="0"/>
              <a:t>)</a:t>
            </a:r>
          </a:p>
          <a:p>
            <a:r>
              <a:rPr lang="fr-FR" dirty="0" smtClean="0"/>
              <a:t>Dose toxique: veau 50-134mg/kg. Moutons: 55-66 mg/kg.(Allen et al 1978)</a:t>
            </a:r>
            <a:endParaRPr lang="fr-FR" dirty="0"/>
          </a:p>
          <a:p>
            <a:endParaRPr lang="fr-FR" dirty="0"/>
          </a:p>
        </p:txBody>
      </p:sp>
      <p:sp>
        <p:nvSpPr>
          <p:cNvPr id="5" name="Rectangle 4"/>
          <p:cNvSpPr/>
          <p:nvPr/>
        </p:nvSpPr>
        <p:spPr>
          <a:xfrm>
            <a:off x="819150" y="6261100"/>
            <a:ext cx="11163300" cy="368300"/>
          </a:xfrm>
          <a:prstGeom prst="rect">
            <a:avLst/>
          </a:prstGeom>
        </p:spPr>
        <p:txBody>
          <a:bodyPr wrap="square">
            <a:spAutoFit/>
          </a:bodyPr>
          <a:lstStyle/>
          <a:p>
            <a:r>
              <a:rPr lang="fr-FR" dirty="0" smtClean="0"/>
              <a:t>			</a:t>
            </a:r>
            <a:r>
              <a:rPr lang="fr-FR" dirty="0" err="1" smtClean="0"/>
              <a:t>dehydrongaione</a:t>
            </a:r>
            <a:r>
              <a:rPr lang="fr-FR" dirty="0" smtClean="0"/>
              <a:t>							</a:t>
            </a:r>
            <a:r>
              <a:rPr lang="fr-FR" dirty="0" err="1" smtClean="0"/>
              <a:t>Boobialla</a:t>
            </a:r>
            <a:endParaRPr lang="fr-FR" dirty="0"/>
          </a:p>
        </p:txBody>
      </p:sp>
      <p:pic>
        <p:nvPicPr>
          <p:cNvPr id="7" name="Image 6"/>
          <p:cNvPicPr>
            <a:picLocks noChangeAspect="1"/>
          </p:cNvPicPr>
          <p:nvPr/>
        </p:nvPicPr>
        <p:blipFill rotWithShape="1">
          <a:blip r:embed="rId2">
            <a:extLst>
              <a:ext uri="{28A0092B-C50C-407E-A947-70E740481C1C}">
                <a14:useLocalDpi xmlns:a14="http://schemas.microsoft.com/office/drawing/2010/main" val="0"/>
              </a:ext>
            </a:extLst>
          </a:blip>
          <a:srcRect t="18725" b="14741"/>
          <a:stretch/>
        </p:blipFill>
        <p:spPr>
          <a:xfrm>
            <a:off x="2209800" y="4234162"/>
            <a:ext cx="2390775" cy="1590675"/>
          </a:xfrm>
          <a:prstGeom prst="rect">
            <a:avLst/>
          </a:prstGeom>
          <a:ln>
            <a:solidFill>
              <a:schemeClr val="tx1"/>
            </a:solidFill>
          </a:ln>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1289" y="4117242"/>
            <a:ext cx="2432685" cy="1824514"/>
          </a:xfrm>
          <a:prstGeom prst="rect">
            <a:avLst/>
          </a:prstGeom>
        </p:spPr>
      </p:pic>
    </p:spTree>
    <p:extLst>
      <p:ext uri="{BB962C8B-B14F-4D97-AF65-F5344CB8AC3E}">
        <p14:creationId xmlns:p14="http://schemas.microsoft.com/office/powerpoint/2010/main" val="2543489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92500" y="103973"/>
            <a:ext cx="7752080" cy="1293028"/>
          </a:xfrm>
        </p:spPr>
        <p:txBody>
          <a:bodyPr/>
          <a:lstStyle/>
          <a:p>
            <a:r>
              <a:rPr lang="fr-FR" dirty="0" smtClean="0"/>
              <a:t>Différents niveaux d’utilisation des HE</a:t>
            </a:r>
            <a:endParaRPr lang="fr-FR" dirty="0"/>
          </a:p>
        </p:txBody>
      </p:sp>
      <p:sp>
        <p:nvSpPr>
          <p:cNvPr id="4" name="Rectangle à coins arrondis 3"/>
          <p:cNvSpPr/>
          <p:nvPr/>
        </p:nvSpPr>
        <p:spPr>
          <a:xfrm>
            <a:off x="685800" y="5336922"/>
            <a:ext cx="6771640" cy="1186563"/>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fr-FR" sz="2400" b="1" dirty="0"/>
              <a:t>Action sur les paramètres zootechniques</a:t>
            </a:r>
            <a:endParaRPr lang="fr-FR" sz="2000" b="1" dirty="0"/>
          </a:p>
          <a:p>
            <a:pPr lvl="1"/>
            <a:r>
              <a:rPr lang="fr-FR" sz="2000" dirty="0"/>
              <a:t>Palatabilité, appétence</a:t>
            </a:r>
          </a:p>
          <a:p>
            <a:pPr lvl="1"/>
            <a:r>
              <a:rPr lang="fr-FR" sz="2000" dirty="0"/>
              <a:t>Croissance, fermentation</a:t>
            </a:r>
            <a:r>
              <a:rPr lang="fr-FR" sz="2000" dirty="0" smtClean="0"/>
              <a:t>…</a:t>
            </a:r>
            <a:endParaRPr lang="fr-FR" sz="2000"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863" y="5319714"/>
            <a:ext cx="1657643" cy="12380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Rectangle à coins arrondis 7"/>
          <p:cNvSpPr/>
          <p:nvPr/>
        </p:nvSpPr>
        <p:spPr>
          <a:xfrm>
            <a:off x="685800" y="1513840"/>
            <a:ext cx="6162040" cy="127292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fr-FR" sz="2400" b="1" dirty="0"/>
              <a:t>Soin vétérinaire individualisé</a:t>
            </a:r>
          </a:p>
          <a:p>
            <a:pPr lvl="1"/>
            <a:r>
              <a:rPr lang="fr-FR" sz="2000" dirty="0"/>
              <a:t>Voie orale</a:t>
            </a:r>
          </a:p>
          <a:p>
            <a:pPr lvl="1"/>
            <a:r>
              <a:rPr lang="fr-FR" sz="2000" dirty="0"/>
              <a:t>Voie cutanée</a:t>
            </a:r>
          </a:p>
          <a:p>
            <a:pPr lvl="1"/>
            <a:r>
              <a:rPr lang="fr-FR" sz="2000" dirty="0"/>
              <a:t>Voie Vaginale </a:t>
            </a:r>
            <a:r>
              <a:rPr lang="fr-FR" sz="2000" dirty="0" smtClean="0"/>
              <a:t>…</a:t>
            </a:r>
            <a:endParaRPr lang="fr-FR" sz="2000" dirty="0"/>
          </a:p>
        </p:txBody>
      </p:sp>
      <p:pic>
        <p:nvPicPr>
          <p:cNvPr id="11" name="Image 10"/>
          <p:cNvPicPr>
            <a:picLocks noChangeAspect="1"/>
          </p:cNvPicPr>
          <p:nvPr/>
        </p:nvPicPr>
        <p:blipFill rotWithShape="1">
          <a:blip r:embed="rId3">
            <a:extLst>
              <a:ext uri="{28A0092B-C50C-407E-A947-70E740481C1C}">
                <a14:useLocalDpi xmlns:a14="http://schemas.microsoft.com/office/drawing/2010/main" val="0"/>
              </a:ext>
            </a:extLst>
          </a:blip>
          <a:srcRect r="13217"/>
          <a:stretch/>
        </p:blipFill>
        <p:spPr>
          <a:xfrm>
            <a:off x="238760" y="3080639"/>
            <a:ext cx="3098139" cy="20081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Espace réservé du contenu 8"/>
          <p:cNvPicPr>
            <a:picLocks noGrp="1" noChangeAspect="1"/>
          </p:cNvPicPr>
          <p:nvPr>
            <p:ph idx="1"/>
          </p:nvPr>
        </p:nvPicPr>
        <p:blipFill rotWithShape="1">
          <a:blip r:embed="rId4">
            <a:extLst>
              <a:ext uri="{28A0092B-C50C-407E-A947-70E740481C1C}">
                <a14:useLocalDpi xmlns:a14="http://schemas.microsoft.com/office/drawing/2010/main" val="0"/>
              </a:ext>
            </a:extLst>
          </a:blip>
          <a:srcRect l="9468" t="10400" r="11600"/>
          <a:stretch/>
        </p:blipFill>
        <p:spPr>
          <a:xfrm>
            <a:off x="6972737" y="1503862"/>
            <a:ext cx="2242769" cy="12729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ectangle à coins arrondis 6"/>
          <p:cNvSpPr/>
          <p:nvPr/>
        </p:nvSpPr>
        <p:spPr>
          <a:xfrm>
            <a:off x="3441700" y="3009078"/>
            <a:ext cx="6200140" cy="20828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fr-FR" sz="2400" b="1" dirty="0"/>
              <a:t>Traitement massif des élevages (action « terrain » ou en cas d’épidémies)</a:t>
            </a:r>
          </a:p>
          <a:p>
            <a:pPr lvl="1"/>
            <a:r>
              <a:rPr lang="fr-FR" sz="2000" dirty="0" smtClean="0"/>
              <a:t>- Supplémentation </a:t>
            </a:r>
            <a:r>
              <a:rPr lang="fr-FR" sz="2000" dirty="0"/>
              <a:t>dans l’eau (0,01 à 0,1%)</a:t>
            </a:r>
          </a:p>
          <a:p>
            <a:pPr lvl="1"/>
            <a:r>
              <a:rPr lang="fr-FR" sz="2000" dirty="0" smtClean="0"/>
              <a:t>- Supplémentation </a:t>
            </a:r>
            <a:r>
              <a:rPr lang="fr-FR" sz="2000" dirty="0"/>
              <a:t>dans la nourriture (jusqu’à 5 à 25 mg/kg de nourriture)</a:t>
            </a:r>
          </a:p>
          <a:p>
            <a:pPr lvl="1"/>
            <a:r>
              <a:rPr lang="fr-FR" sz="2000" dirty="0" smtClean="0"/>
              <a:t>- </a:t>
            </a:r>
            <a:r>
              <a:rPr lang="fr-FR" sz="2000" dirty="0" err="1" smtClean="0"/>
              <a:t>Nébullisation</a:t>
            </a:r>
            <a:endParaRPr lang="fr-FR" sz="2400" dirty="0"/>
          </a:p>
        </p:txBody>
      </p:sp>
      <p:sp>
        <p:nvSpPr>
          <p:cNvPr id="12" name="Flèche vers le bas 11"/>
          <p:cNvSpPr/>
          <p:nvPr/>
        </p:nvSpPr>
        <p:spPr>
          <a:xfrm>
            <a:off x="9803223" y="2464020"/>
            <a:ext cx="792480" cy="3474720"/>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13" name="Rectangle 12"/>
          <p:cNvSpPr/>
          <p:nvPr/>
        </p:nvSpPr>
        <p:spPr>
          <a:xfrm>
            <a:off x="9884503" y="1676295"/>
            <a:ext cx="1930400" cy="665479"/>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1400" b="1" dirty="0" smtClean="0"/>
              <a:t>Durées d’administration décroissantes</a:t>
            </a:r>
            <a:endParaRPr lang="fr-FR" sz="1400" b="1" dirty="0"/>
          </a:p>
        </p:txBody>
      </p:sp>
      <p:sp>
        <p:nvSpPr>
          <p:cNvPr id="15" name="Rectangle 14"/>
          <p:cNvSpPr/>
          <p:nvPr/>
        </p:nvSpPr>
        <p:spPr>
          <a:xfrm>
            <a:off x="9884503" y="6060986"/>
            <a:ext cx="1930400" cy="66547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1400" b="1" dirty="0" smtClean="0"/>
              <a:t>Doses croissantes</a:t>
            </a:r>
            <a:endParaRPr lang="fr-FR" sz="1400" b="1" dirty="0"/>
          </a:p>
        </p:txBody>
      </p:sp>
      <p:sp>
        <p:nvSpPr>
          <p:cNvPr id="16" name="Flèche vers le bas 15"/>
          <p:cNvSpPr/>
          <p:nvPr/>
        </p:nvSpPr>
        <p:spPr>
          <a:xfrm rot="10800000">
            <a:off x="10849703" y="2464020"/>
            <a:ext cx="792480" cy="3474720"/>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1157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7" grpId="0" animBg="1"/>
      <p:bldP spid="12" grpId="0" animBg="1"/>
      <p:bldP spid="13"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80080" y="439253"/>
            <a:ext cx="8610600" cy="1293028"/>
          </a:xfrm>
        </p:spPr>
        <p:txBody>
          <a:bodyPr/>
          <a:lstStyle/>
          <a:p>
            <a:r>
              <a:rPr lang="fr-FR" dirty="0" smtClean="0"/>
              <a:t>substances aromatiques</a:t>
            </a:r>
            <a:endParaRPr lang="fr-FR" dirty="0"/>
          </a:p>
        </p:txBody>
      </p:sp>
      <p:sp>
        <p:nvSpPr>
          <p:cNvPr id="3" name="Espace réservé du contenu 2"/>
          <p:cNvSpPr>
            <a:spLocks noGrp="1"/>
          </p:cNvSpPr>
          <p:nvPr>
            <p:ph idx="1"/>
          </p:nvPr>
        </p:nvSpPr>
        <p:spPr>
          <a:xfrm>
            <a:off x="452006" y="1656080"/>
            <a:ext cx="9585960" cy="5037328"/>
          </a:xfrm>
        </p:spPr>
        <p:txBody>
          <a:bodyPr>
            <a:normAutofit/>
          </a:bodyPr>
          <a:lstStyle/>
          <a:p>
            <a:pPr marL="0" indent="0">
              <a:buNone/>
            </a:pPr>
            <a:r>
              <a:rPr lang="en-US" dirty="0" smtClean="0"/>
              <a:t>EFSA Panel’s scientific opinion on </a:t>
            </a:r>
            <a:r>
              <a:rPr lang="en-US" dirty="0"/>
              <a:t>Additives and Products or Substances used </a:t>
            </a:r>
            <a:r>
              <a:rPr lang="en-US" dirty="0" smtClean="0"/>
              <a:t>in Animal </a:t>
            </a:r>
            <a:r>
              <a:rPr lang="en-US" dirty="0"/>
              <a:t>Feed (FEEDAP)</a:t>
            </a:r>
          </a:p>
          <a:p>
            <a:r>
              <a:rPr lang="fr-FR" b="1" dirty="0" smtClean="0"/>
              <a:t>Groupe 4 et Groupe 8: </a:t>
            </a:r>
            <a:r>
              <a:rPr lang="fr-FR" dirty="0" smtClean="0"/>
              <a:t>ensemble de composés aromatiques constitués d’alcools, de cétone, d’ester, ou d’acide, aliphatique primaire ou cyclique non aromatique avec une chaine allylique </a:t>
            </a:r>
            <a:r>
              <a:rPr lang="fr-FR" dirty="0" err="1" smtClean="0"/>
              <a:t>possèdant</a:t>
            </a:r>
            <a:r>
              <a:rPr lang="fr-FR" dirty="0" smtClean="0"/>
              <a:t> elle-même une fonction </a:t>
            </a:r>
            <a:r>
              <a:rPr lang="fr-FR" dirty="0" err="1" smtClean="0"/>
              <a:t>cetone</a:t>
            </a:r>
            <a:r>
              <a:rPr lang="fr-FR" dirty="0" smtClean="0"/>
              <a:t>, alcool, ou ester</a:t>
            </a:r>
          </a:p>
          <a:p>
            <a:pPr lvl="1"/>
            <a:r>
              <a:rPr lang="fr-FR" dirty="0" smtClean="0"/>
              <a:t>Ex: menthol </a:t>
            </a:r>
            <a:r>
              <a:rPr lang="fr-FR" dirty="0" err="1" smtClean="0"/>
              <a:t>menthone</a:t>
            </a:r>
            <a:r>
              <a:rPr lang="fr-FR" dirty="0" smtClean="0"/>
              <a:t>, acétate de </a:t>
            </a:r>
            <a:r>
              <a:rPr lang="fr-FR" dirty="0" err="1" smtClean="0"/>
              <a:t>menthyl</a:t>
            </a:r>
            <a:r>
              <a:rPr lang="fr-FR" dirty="0" smtClean="0"/>
              <a:t>, camphre, </a:t>
            </a:r>
            <a:r>
              <a:rPr lang="fr-FR" dirty="0" err="1" smtClean="0"/>
              <a:t>bornéol</a:t>
            </a:r>
            <a:r>
              <a:rPr lang="fr-FR" dirty="0" smtClean="0"/>
              <a:t>, </a:t>
            </a:r>
            <a:r>
              <a:rPr lang="fr-FR" dirty="0" err="1" smtClean="0"/>
              <a:t>acetate</a:t>
            </a:r>
            <a:r>
              <a:rPr lang="fr-FR" dirty="0" smtClean="0"/>
              <a:t> de </a:t>
            </a:r>
            <a:r>
              <a:rPr lang="fr-FR" dirty="0" err="1" smtClean="0"/>
              <a:t>bornyl</a:t>
            </a:r>
            <a:r>
              <a:rPr lang="fr-FR" dirty="0" smtClean="0"/>
              <a:t>, </a:t>
            </a:r>
            <a:r>
              <a:rPr lang="fr-FR" dirty="0" err="1" smtClean="0"/>
              <a:t>acetate</a:t>
            </a:r>
            <a:r>
              <a:rPr lang="fr-FR" dirty="0" smtClean="0"/>
              <a:t>  d’</a:t>
            </a:r>
            <a:r>
              <a:rPr lang="fr-FR" dirty="0" err="1" smtClean="0"/>
              <a:t>isobornyl</a:t>
            </a:r>
            <a:endParaRPr lang="fr-FR" dirty="0" smtClean="0"/>
          </a:p>
          <a:p>
            <a:pPr lvl="1"/>
            <a:endParaRPr lang="fr-FR" dirty="0" smtClean="0"/>
          </a:p>
          <a:p>
            <a:r>
              <a:rPr lang="fr-FR" b="1" dirty="0" smtClean="0"/>
              <a:t>Groupe 25: </a:t>
            </a:r>
            <a:r>
              <a:rPr lang="fr-FR" dirty="0" smtClean="0"/>
              <a:t>composés </a:t>
            </a:r>
            <a:r>
              <a:rPr lang="fr-FR" dirty="0" err="1" smtClean="0"/>
              <a:t>phénolés</a:t>
            </a:r>
            <a:endParaRPr lang="fr-FR" dirty="0" smtClean="0"/>
          </a:p>
          <a:p>
            <a:pPr lvl="1"/>
            <a:r>
              <a:rPr lang="fr-FR" dirty="0" smtClean="0"/>
              <a:t>Ex: thymol et </a:t>
            </a:r>
            <a:r>
              <a:rPr lang="fr-FR" dirty="0" err="1" smtClean="0"/>
              <a:t>carvacrol</a:t>
            </a:r>
            <a:endParaRPr lang="fr-FR" dirty="0" smtClean="0"/>
          </a:p>
          <a:p>
            <a:pPr lvl="1"/>
            <a:endParaRPr lang="fr-FR" dirty="0" smtClean="0"/>
          </a:p>
          <a:p>
            <a:r>
              <a:rPr lang="fr-FR" b="1" dirty="0" smtClean="0"/>
              <a:t>Groupe 31</a:t>
            </a:r>
            <a:r>
              <a:rPr lang="fr-FR" dirty="0" smtClean="0"/>
              <a:t>: </a:t>
            </a:r>
            <a:r>
              <a:rPr lang="fr-FR" dirty="0" err="1" smtClean="0"/>
              <a:t>monoterpènes</a:t>
            </a:r>
            <a:r>
              <a:rPr lang="fr-FR" dirty="0" smtClean="0"/>
              <a:t> et sesquiterpène</a:t>
            </a:r>
          </a:p>
          <a:p>
            <a:pPr lvl="1"/>
            <a:r>
              <a:rPr lang="fr-FR" dirty="0" smtClean="0"/>
              <a:t>Ex: Pinènes, limonène, </a:t>
            </a:r>
            <a:r>
              <a:rPr lang="el-GR" dirty="0" smtClean="0"/>
              <a:t>β</a:t>
            </a:r>
            <a:r>
              <a:rPr lang="fr-FR" dirty="0" smtClean="0"/>
              <a:t>-</a:t>
            </a:r>
            <a:r>
              <a:rPr lang="fr-FR" dirty="0" err="1" smtClean="0"/>
              <a:t>caryophyllène</a:t>
            </a: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1760" y="2021840"/>
            <a:ext cx="701840" cy="726757"/>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38267" y="2596197"/>
            <a:ext cx="652413" cy="643506"/>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3547" y="2971289"/>
            <a:ext cx="639562" cy="536827"/>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38267" y="3359023"/>
            <a:ext cx="908044" cy="744596"/>
          </a:xfrm>
          <a:prstGeom prst="rect">
            <a:avLst/>
          </a:prstGeom>
        </p:spPr>
      </p:pic>
      <p:sp>
        <p:nvSpPr>
          <p:cNvPr id="9" name="Rectangle à coins arrondis 8"/>
          <p:cNvSpPr/>
          <p:nvPr/>
        </p:nvSpPr>
        <p:spPr>
          <a:xfrm>
            <a:off x="10241715" y="3537768"/>
            <a:ext cx="642117" cy="19304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800" dirty="0" smtClean="0"/>
              <a:t>cétone</a:t>
            </a:r>
            <a:endParaRPr lang="fr-FR" sz="800" dirty="0"/>
          </a:p>
        </p:txBody>
      </p:sp>
      <p:sp>
        <p:nvSpPr>
          <p:cNvPr id="10" name="Rectangle à coins arrondis 9"/>
          <p:cNvSpPr/>
          <p:nvPr/>
        </p:nvSpPr>
        <p:spPr>
          <a:xfrm>
            <a:off x="10883832" y="2146204"/>
            <a:ext cx="642117" cy="19304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800" dirty="0" smtClean="0"/>
              <a:t>acide</a:t>
            </a:r>
            <a:endParaRPr lang="fr-FR" sz="800" dirty="0"/>
          </a:p>
        </p:txBody>
      </p:sp>
      <p:sp>
        <p:nvSpPr>
          <p:cNvPr id="11" name="Rectangle à coins arrondis 10"/>
          <p:cNvSpPr/>
          <p:nvPr/>
        </p:nvSpPr>
        <p:spPr>
          <a:xfrm>
            <a:off x="11469621" y="2652077"/>
            <a:ext cx="642117" cy="19304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800" dirty="0" smtClean="0"/>
              <a:t>alcool</a:t>
            </a:r>
            <a:endParaRPr lang="fr-FR" sz="800" dirty="0"/>
          </a:p>
        </p:txBody>
      </p:sp>
      <p:pic>
        <p:nvPicPr>
          <p:cNvPr id="12" name="Imag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32821" y="4688899"/>
            <a:ext cx="439001" cy="802640"/>
          </a:xfrm>
          <a:prstGeom prst="rect">
            <a:avLst/>
          </a:prstGeom>
        </p:spPr>
      </p:pic>
      <p:sp>
        <p:nvSpPr>
          <p:cNvPr id="13" name="Rectangle à coins arrondis 12"/>
          <p:cNvSpPr/>
          <p:nvPr/>
        </p:nvSpPr>
        <p:spPr>
          <a:xfrm>
            <a:off x="6544893" y="4897179"/>
            <a:ext cx="642117" cy="19304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800" dirty="0" smtClean="0"/>
              <a:t>phénol</a:t>
            </a:r>
            <a:endParaRPr lang="fr-FR" sz="800" dirty="0"/>
          </a:p>
        </p:txBody>
      </p:sp>
      <p:pic>
        <p:nvPicPr>
          <p:cNvPr id="16" name="Imag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64937" y="5672886"/>
            <a:ext cx="640885" cy="748233"/>
          </a:xfrm>
          <a:prstGeom prst="rect">
            <a:avLst/>
          </a:prstGeom>
        </p:spPr>
      </p:pic>
      <p:sp>
        <p:nvSpPr>
          <p:cNvPr id="17" name="Rectangle à coins arrondis 16"/>
          <p:cNvSpPr/>
          <p:nvPr/>
        </p:nvSpPr>
        <p:spPr>
          <a:xfrm>
            <a:off x="7189147" y="6503215"/>
            <a:ext cx="837253" cy="190193"/>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800" dirty="0" smtClean="0">
                <a:sym typeface="Symbol" panose="05050102010706020507" pitchFamily="18" charset="2"/>
              </a:rPr>
              <a:t>-pinène</a:t>
            </a:r>
            <a:endParaRPr lang="fr-FR" sz="800" dirty="0"/>
          </a:p>
        </p:txBody>
      </p:sp>
      <p:pic>
        <p:nvPicPr>
          <p:cNvPr id="18" name="Imag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92863" y="5505557"/>
            <a:ext cx="1269297" cy="1187851"/>
          </a:xfrm>
          <a:prstGeom prst="rect">
            <a:avLst/>
          </a:prstGeom>
        </p:spPr>
      </p:pic>
      <p:sp>
        <p:nvSpPr>
          <p:cNvPr id="19" name="Rectangle à coins arrondis 18"/>
          <p:cNvSpPr/>
          <p:nvPr/>
        </p:nvSpPr>
        <p:spPr>
          <a:xfrm>
            <a:off x="9719827" y="6503215"/>
            <a:ext cx="1253773" cy="190193"/>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800" dirty="0" smtClean="0">
                <a:latin typeface="Century Gothic" panose="020B0502020202020204" pitchFamily="34" charset="0"/>
                <a:sym typeface="Symbol" panose="05050102010706020507" pitchFamily="18" charset="2"/>
              </a:rPr>
              <a:t>Β</a:t>
            </a:r>
            <a:r>
              <a:rPr lang="fr-FR" sz="800" dirty="0" smtClean="0">
                <a:latin typeface="Century Gothic" panose="020B0502020202020204" pitchFamily="34" charset="0"/>
                <a:sym typeface="Symbol" panose="05050102010706020507" pitchFamily="18" charset="2"/>
              </a:rPr>
              <a:t>-</a:t>
            </a:r>
            <a:r>
              <a:rPr lang="fr-FR" sz="800" dirty="0" err="1" smtClean="0">
                <a:latin typeface="Century Gothic" panose="020B0502020202020204" pitchFamily="34" charset="0"/>
                <a:sym typeface="Symbol" panose="05050102010706020507" pitchFamily="18" charset="2"/>
              </a:rPr>
              <a:t>caryophyllène</a:t>
            </a:r>
            <a:endParaRPr lang="fr-FR" sz="800" dirty="0"/>
          </a:p>
        </p:txBody>
      </p:sp>
    </p:spTree>
    <p:extLst>
      <p:ext uri="{BB962C8B-B14F-4D97-AF65-F5344CB8AC3E}">
        <p14:creationId xmlns:p14="http://schemas.microsoft.com/office/powerpoint/2010/main" val="126651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P spid="17"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9425" y="232745"/>
            <a:ext cx="9040332" cy="1293028"/>
          </a:xfrm>
        </p:spPr>
        <p:txBody>
          <a:bodyPr/>
          <a:lstStyle/>
          <a:p>
            <a:r>
              <a:rPr lang="fr-FR" dirty="0" smtClean="0"/>
              <a:t>Niveau d’exposition</a:t>
            </a:r>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3557583770"/>
              </p:ext>
            </p:extLst>
          </p:nvPr>
        </p:nvGraphicFramePr>
        <p:xfrm>
          <a:off x="167190" y="1953154"/>
          <a:ext cx="11014906" cy="4583016"/>
        </p:xfrm>
        <a:graphic>
          <a:graphicData uri="http://schemas.openxmlformats.org/drawingml/2006/table">
            <a:tbl>
              <a:tblPr firstRow="1" bandRow="1">
                <a:tableStyleId>{5C22544A-7EE6-4342-B048-85BDC9FD1C3A}</a:tableStyleId>
              </a:tblPr>
              <a:tblGrid>
                <a:gridCol w="2401258"/>
                <a:gridCol w="758952"/>
                <a:gridCol w="7854696"/>
              </a:tblGrid>
              <a:tr h="742536">
                <a:tc>
                  <a:txBody>
                    <a:bodyPr/>
                    <a:lstStyle/>
                    <a:p>
                      <a:pPr algn="r"/>
                      <a:r>
                        <a:rPr lang="fr-FR" dirty="0" smtClean="0"/>
                        <a:t>Dose </a:t>
                      </a:r>
                      <a:r>
                        <a:rPr lang="fr-FR" baseline="0" dirty="0" smtClean="0"/>
                        <a:t> </a:t>
                      </a:r>
                    </a:p>
                    <a:p>
                      <a:pPr algn="r"/>
                      <a:r>
                        <a:rPr lang="fr-FR" baseline="0" dirty="0" smtClean="0"/>
                        <a:t>(mg/kg pc/j)</a:t>
                      </a:r>
                      <a:endParaRPr lang="fr-FR" dirty="0"/>
                    </a:p>
                  </a:txBody>
                  <a:tcPr/>
                </a:tc>
                <a:tc>
                  <a:txBody>
                    <a:bodyPr/>
                    <a:lstStyle/>
                    <a:p>
                      <a:endParaRPr lang="fr-FR" dirty="0"/>
                    </a:p>
                  </a:txBody>
                  <a:tcPr/>
                </a:tc>
                <a:tc>
                  <a:txBody>
                    <a:bodyPr/>
                    <a:lstStyle/>
                    <a:p>
                      <a:r>
                        <a:rPr lang="fr-FR" dirty="0" smtClean="0"/>
                        <a:t>Exposition</a:t>
                      </a:r>
                      <a:r>
                        <a:rPr lang="fr-FR" baseline="0" dirty="0" smtClean="0"/>
                        <a:t> au Molécules aromatiques (terpéniques)</a:t>
                      </a:r>
                      <a:endParaRPr lang="fr-FR" dirty="0" smtClean="0"/>
                    </a:p>
                  </a:txBody>
                  <a:tcPr/>
                </a:tc>
              </a:tr>
              <a:tr h="33944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dirty="0" smtClean="0"/>
                        <a:t>300 mg/kg/j</a:t>
                      </a:r>
                    </a:p>
                    <a:p>
                      <a:pPr marL="0" marR="0" lvl="0" indent="0" algn="r" defTabSz="914400" rtl="0" eaLnBrk="1" fontAlgn="auto" latinLnBrk="0" hangingPunct="1">
                        <a:lnSpc>
                          <a:spcPct val="100000"/>
                        </a:lnSpc>
                        <a:spcBef>
                          <a:spcPts val="0"/>
                        </a:spcBef>
                        <a:spcAft>
                          <a:spcPts val="0"/>
                        </a:spcAft>
                        <a:buClrTx/>
                        <a:buSzTx/>
                        <a:buFontTx/>
                        <a:buNone/>
                        <a:tabLst/>
                        <a:defRPr/>
                      </a:pPr>
                      <a:endParaRPr lang="fr-FR" dirty="0"/>
                    </a:p>
                  </a:txBody>
                  <a:tcPr/>
                </a:tc>
                <a:tc>
                  <a:txBody>
                    <a:bodyPr/>
                    <a:lstStyle/>
                    <a:p>
                      <a:endParaRPr lang="fr-F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Dose sans effet toxique chez la</a:t>
                      </a:r>
                      <a:r>
                        <a:rPr lang="fr-FR" baseline="0" dirty="0" smtClean="0"/>
                        <a:t> souris pour l’eugénol</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t>(</a:t>
                      </a:r>
                      <a:r>
                        <a:rPr lang="fr-FR" sz="1800" kern="1200" dirty="0" smtClean="0">
                          <a:solidFill>
                            <a:schemeClr val="dk1"/>
                          </a:solidFill>
                          <a:effectLst/>
                          <a:latin typeface="+mn-lt"/>
                          <a:ea typeface="+mn-ea"/>
                          <a:cs typeface="+mn-cs"/>
                        </a:rPr>
                        <a:t>EFSA </a:t>
                      </a:r>
                      <a:r>
                        <a:rPr lang="fr-FR" sz="1800" kern="1200" dirty="0" err="1" smtClean="0">
                          <a:solidFill>
                            <a:schemeClr val="dk1"/>
                          </a:solidFill>
                          <a:effectLst/>
                          <a:latin typeface="+mn-lt"/>
                          <a:ea typeface="+mn-ea"/>
                          <a:cs typeface="+mn-cs"/>
                        </a:rPr>
                        <a:t>Feedap</a:t>
                      </a:r>
                      <a:r>
                        <a:rPr lang="fr-FR" sz="1800" kern="1200" dirty="0" smtClean="0">
                          <a:solidFill>
                            <a:schemeClr val="dk1"/>
                          </a:solidFill>
                          <a:effectLst/>
                          <a:latin typeface="+mn-lt"/>
                          <a:ea typeface="+mn-ea"/>
                          <a:cs typeface="+mn-cs"/>
                        </a:rPr>
                        <a:t> panel 2012</a:t>
                      </a:r>
                      <a:r>
                        <a:rPr lang="fr-FR" baseline="0" dirty="0" smtClean="0"/>
                        <a:t>)</a:t>
                      </a:r>
                      <a:r>
                        <a:rPr lang="fr-FR" dirty="0" smtClean="0"/>
                        <a:t> </a:t>
                      </a:r>
                    </a:p>
                  </a:txBody>
                  <a:tcPr/>
                </a:tc>
              </a:tr>
              <a:tr h="339444">
                <a:tc>
                  <a:txBody>
                    <a:bodyPr/>
                    <a:lstStyle/>
                    <a:p>
                      <a:pPr algn="r"/>
                      <a:r>
                        <a:rPr lang="fr-FR" sz="1800" kern="1200" dirty="0" smtClean="0">
                          <a:solidFill>
                            <a:schemeClr val="dk1"/>
                          </a:solidFill>
                          <a:effectLst/>
                          <a:latin typeface="+mn-lt"/>
                          <a:ea typeface="+mn-ea"/>
                          <a:cs typeface="+mn-cs"/>
                        </a:rPr>
                        <a:t>&gt; 40 mg/kg/j</a:t>
                      </a:r>
                      <a:endParaRPr lang="fr-FR" dirty="0"/>
                    </a:p>
                  </a:txBody>
                  <a:tcPr/>
                </a:tc>
                <a:tc>
                  <a:txBody>
                    <a:bodyPr/>
                    <a:lstStyle/>
                    <a:p>
                      <a:endParaRPr lang="fr-FR" dirty="0"/>
                    </a:p>
                  </a:txBody>
                  <a:tcPr/>
                </a:tc>
                <a:tc>
                  <a:txBody>
                    <a:bodyPr/>
                    <a:lstStyle/>
                    <a:p>
                      <a:r>
                        <a:rPr lang="fr-FR" dirty="0" smtClean="0"/>
                        <a:t>Apport naturel chez la brebis (70kg) via</a:t>
                      </a:r>
                      <a:r>
                        <a:rPr lang="fr-FR" baseline="0" dirty="0" smtClean="0"/>
                        <a:t> le pâturage </a:t>
                      </a:r>
                    </a:p>
                    <a:p>
                      <a:r>
                        <a:rPr lang="fr-FR" baseline="0" dirty="0" smtClean="0"/>
                        <a:t>(estimation à partir des travaux de </a:t>
                      </a:r>
                      <a:r>
                        <a:rPr lang="fr-FR" sz="1800" kern="1200" dirty="0" err="1" smtClean="0">
                          <a:solidFill>
                            <a:schemeClr val="dk1"/>
                          </a:solidFill>
                          <a:effectLst/>
                          <a:latin typeface="+mn-lt"/>
                          <a:ea typeface="+mn-ea"/>
                          <a:cs typeface="+mn-cs"/>
                        </a:rPr>
                        <a:t>Poulopoulou</a:t>
                      </a:r>
                      <a:r>
                        <a:rPr lang="fr-FR" sz="1800" kern="1200" dirty="0" smtClean="0">
                          <a:solidFill>
                            <a:schemeClr val="dk1"/>
                          </a:solidFill>
                          <a:effectLst/>
                          <a:latin typeface="+mn-lt"/>
                          <a:ea typeface="+mn-ea"/>
                          <a:cs typeface="+mn-cs"/>
                        </a:rPr>
                        <a:t> et al. 2012)</a:t>
                      </a:r>
                      <a:endParaRPr lang="fr-FR" dirty="0" smtClean="0"/>
                    </a:p>
                  </a:txBody>
                  <a:tcPr/>
                </a:tc>
              </a:tr>
              <a:tr h="33944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dirty="0" smtClean="0"/>
                        <a:t>40 mg/kg/j</a:t>
                      </a:r>
                      <a:endParaRPr lang="fr-FR" dirty="0"/>
                    </a:p>
                  </a:txBody>
                  <a:tcPr/>
                </a:tc>
                <a:tc>
                  <a:txBody>
                    <a:bodyPr/>
                    <a:lstStyle/>
                    <a:p>
                      <a:endParaRPr lang="fr-F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Dose sans effet toxique chez le rat pour</a:t>
                      </a:r>
                      <a:r>
                        <a:rPr lang="fr-FR" baseline="0" dirty="0" smtClean="0"/>
                        <a:t> le thymol</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t>(NTP 1983)</a:t>
                      </a:r>
                      <a:r>
                        <a:rPr lang="fr-FR" dirty="0" smtClean="0"/>
                        <a:t> </a:t>
                      </a:r>
                    </a:p>
                  </a:txBody>
                  <a:tcPr/>
                </a:tc>
              </a:tr>
              <a:tr h="339444">
                <a:tc>
                  <a:txBody>
                    <a:bodyPr/>
                    <a:lstStyle/>
                    <a:p>
                      <a:pPr algn="r"/>
                      <a:r>
                        <a:rPr lang="fr-FR" b="1" dirty="0" smtClean="0">
                          <a:solidFill>
                            <a:srgbClr val="C00000"/>
                          </a:solidFill>
                        </a:rPr>
                        <a:t>Valeur</a:t>
                      </a:r>
                      <a:r>
                        <a:rPr lang="fr-FR" b="1" baseline="0" dirty="0" smtClean="0">
                          <a:solidFill>
                            <a:srgbClr val="C00000"/>
                          </a:solidFill>
                        </a:rPr>
                        <a:t> repère</a:t>
                      </a:r>
                    </a:p>
                    <a:p>
                      <a:pPr marL="0" marR="0" lvl="0" indent="0" algn="r" defTabSz="914400" rtl="0" eaLnBrk="1" fontAlgn="auto" latinLnBrk="0" hangingPunct="1">
                        <a:lnSpc>
                          <a:spcPct val="100000"/>
                        </a:lnSpc>
                        <a:spcBef>
                          <a:spcPts val="0"/>
                        </a:spcBef>
                        <a:spcAft>
                          <a:spcPts val="0"/>
                        </a:spcAft>
                        <a:buClrTx/>
                        <a:buSzTx/>
                        <a:buFontTx/>
                        <a:buNone/>
                        <a:tabLst/>
                        <a:defRPr/>
                      </a:pPr>
                      <a:r>
                        <a:rPr lang="fr-FR" sz="1800" b="1" kern="1200" dirty="0" smtClean="0">
                          <a:solidFill>
                            <a:srgbClr val="C00000"/>
                          </a:solidFill>
                          <a:latin typeface="+mn-lt"/>
                          <a:ea typeface="+mn-ea"/>
                          <a:cs typeface="+mn-cs"/>
                        </a:rPr>
                        <a:t>3 à 10 mg/kg/j </a:t>
                      </a:r>
                    </a:p>
                  </a:txBody>
                  <a:tcPr/>
                </a:tc>
                <a:tc>
                  <a:txBody>
                    <a:bodyPr/>
                    <a:lstStyle/>
                    <a:p>
                      <a:endParaRPr lang="fr-FR" b="1" dirty="0">
                        <a:solidFill>
                          <a:srgbClr val="C0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baseline="0" dirty="0" smtClean="0">
                          <a:solidFill>
                            <a:srgbClr val="C00000"/>
                          </a:solidFill>
                        </a:rPr>
                        <a:t>Doses médicales recommandées pour l’homme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baseline="0" dirty="0" smtClean="0">
                          <a:solidFill>
                            <a:srgbClr val="C00000"/>
                          </a:solidFill>
                        </a:rPr>
                        <a:t>( intervalle de </a:t>
                      </a:r>
                      <a:r>
                        <a:rPr lang="fr-FR" sz="1800" b="1" kern="1200" dirty="0" smtClean="0">
                          <a:solidFill>
                            <a:srgbClr val="C00000"/>
                          </a:solidFill>
                          <a:latin typeface="+mn-lt"/>
                          <a:ea typeface="+mn-ea"/>
                          <a:cs typeface="+mn-cs"/>
                        </a:rPr>
                        <a:t>0,3 à 16 mg/kg/j,</a:t>
                      </a:r>
                      <a:r>
                        <a:rPr lang="fr-FR" sz="1800" b="1" kern="1200" baseline="0" dirty="0" smtClean="0">
                          <a:solidFill>
                            <a:srgbClr val="C00000"/>
                          </a:solidFill>
                          <a:latin typeface="+mn-lt"/>
                          <a:ea typeface="+mn-ea"/>
                          <a:cs typeface="+mn-cs"/>
                        </a:rPr>
                        <a:t> </a:t>
                      </a:r>
                      <a:r>
                        <a:rPr lang="fr-FR" sz="1800" b="0" kern="1200" baseline="0" dirty="0" smtClean="0">
                          <a:solidFill>
                            <a:srgbClr val="C00000"/>
                          </a:solidFill>
                          <a:latin typeface="+mn-lt"/>
                          <a:ea typeface="+mn-ea"/>
                          <a:cs typeface="+mn-cs"/>
                        </a:rPr>
                        <a:t>HMPC, </a:t>
                      </a:r>
                      <a:r>
                        <a:rPr lang="fr-FR" sz="1800" b="0" kern="1200" baseline="0" dirty="0" smtClean="0">
                          <a:solidFill>
                            <a:srgbClr val="C00000"/>
                          </a:solidFill>
                          <a:latin typeface="+mn-lt"/>
                          <a:ea typeface="+mn-ea"/>
                          <a:cs typeface="+mn-cs"/>
                          <a:hlinkClick r:id="rId2"/>
                        </a:rPr>
                        <a:t>www.ema.eu</a:t>
                      </a:r>
                      <a:r>
                        <a:rPr lang="fr-FR" sz="1800" b="0" kern="1200" baseline="0" dirty="0" smtClean="0">
                          <a:solidFill>
                            <a:srgbClr val="C00000"/>
                          </a:solidFill>
                          <a:latin typeface="+mn-lt"/>
                          <a:ea typeface="+mn-ea"/>
                          <a:cs typeface="+mn-cs"/>
                        </a:rPr>
                        <a:t>, sept 2017 )</a:t>
                      </a:r>
                    </a:p>
                  </a:txBody>
                  <a:tcPr/>
                </a:tc>
              </a:tr>
              <a:tr h="339444">
                <a:tc>
                  <a:txBody>
                    <a:bodyPr/>
                    <a:lstStyle/>
                    <a:p>
                      <a:pPr algn="r"/>
                      <a:r>
                        <a:rPr lang="fr-FR" sz="1800" kern="1200" dirty="0" smtClean="0">
                          <a:solidFill>
                            <a:schemeClr val="dk1"/>
                          </a:solidFill>
                          <a:effectLst/>
                          <a:latin typeface="+mn-lt"/>
                          <a:ea typeface="+mn-ea"/>
                          <a:cs typeface="+mn-cs"/>
                        </a:rPr>
                        <a:t>0,15</a:t>
                      </a:r>
                      <a:r>
                        <a:rPr lang="fr-FR" sz="1800" kern="1200" baseline="0" dirty="0" smtClean="0">
                          <a:solidFill>
                            <a:schemeClr val="dk1"/>
                          </a:solidFill>
                          <a:effectLst/>
                          <a:latin typeface="+mn-lt"/>
                          <a:ea typeface="+mn-ea"/>
                          <a:cs typeface="+mn-cs"/>
                        </a:rPr>
                        <a:t> </a:t>
                      </a:r>
                      <a:r>
                        <a:rPr lang="fr-FR" sz="1800" kern="1200" dirty="0" smtClean="0">
                          <a:solidFill>
                            <a:schemeClr val="dk1"/>
                          </a:solidFill>
                          <a:effectLst/>
                          <a:latin typeface="+mn-lt"/>
                          <a:ea typeface="+mn-ea"/>
                          <a:cs typeface="+mn-cs"/>
                        </a:rPr>
                        <a:t>mg/kg/j</a:t>
                      </a:r>
                      <a:endParaRPr lang="fr-FR" dirty="0"/>
                    </a:p>
                  </a:txBody>
                  <a:tcPr/>
                </a:tc>
                <a:tc>
                  <a:txBody>
                    <a:bodyPr/>
                    <a:lstStyle/>
                    <a:p>
                      <a:endParaRPr lang="fr-FR" dirty="0"/>
                    </a:p>
                  </a:txBody>
                  <a:tcPr/>
                </a:tc>
                <a:tc>
                  <a:txBody>
                    <a:bodyPr/>
                    <a:lstStyle/>
                    <a:p>
                      <a:r>
                        <a:rPr lang="fr-FR" dirty="0" smtClean="0"/>
                        <a:t>Ajout d’HE dans la nourriture des</a:t>
                      </a:r>
                      <a:r>
                        <a:rPr lang="fr-FR" baseline="0" dirty="0" smtClean="0"/>
                        <a:t> animaux d’élevage (5 mg/kg aliment sec)</a:t>
                      </a:r>
                      <a:r>
                        <a:rPr lang="fr-FR" sz="1800" kern="1200" dirty="0" smtClean="0">
                          <a:solidFill>
                            <a:schemeClr val="dk1"/>
                          </a:solidFill>
                          <a:effectLst/>
                          <a:latin typeface="+mn-lt"/>
                          <a:ea typeface="+mn-ea"/>
                          <a:cs typeface="+mn-cs"/>
                        </a:rPr>
                        <a:t>(</a:t>
                      </a:r>
                      <a:r>
                        <a:rPr lang="fr-FR" baseline="0" dirty="0" smtClean="0"/>
                        <a:t>Ex: groupes 25 et 31 </a:t>
                      </a:r>
                      <a:r>
                        <a:rPr lang="fr-FR" sz="1800" kern="1200" dirty="0" smtClean="0">
                          <a:solidFill>
                            <a:schemeClr val="dk1"/>
                          </a:solidFill>
                          <a:effectLst/>
                          <a:latin typeface="+mn-lt"/>
                          <a:ea typeface="+mn-ea"/>
                          <a:cs typeface="+mn-cs"/>
                        </a:rPr>
                        <a:t>EFSA </a:t>
                      </a:r>
                      <a:r>
                        <a:rPr lang="fr-FR" sz="1800" kern="1200" dirty="0" err="1" smtClean="0">
                          <a:solidFill>
                            <a:schemeClr val="dk1"/>
                          </a:solidFill>
                          <a:effectLst/>
                          <a:latin typeface="+mn-lt"/>
                          <a:ea typeface="+mn-ea"/>
                          <a:cs typeface="+mn-cs"/>
                        </a:rPr>
                        <a:t>Feedap</a:t>
                      </a:r>
                      <a:r>
                        <a:rPr lang="fr-FR" sz="1800" kern="1200" dirty="0" smtClean="0">
                          <a:solidFill>
                            <a:schemeClr val="dk1"/>
                          </a:solidFill>
                          <a:effectLst/>
                          <a:latin typeface="+mn-lt"/>
                          <a:ea typeface="+mn-ea"/>
                          <a:cs typeface="+mn-cs"/>
                        </a:rPr>
                        <a:t> panel 2012,</a:t>
                      </a:r>
                      <a:r>
                        <a:rPr lang="fr-FR" sz="1800" kern="1200" baseline="0" dirty="0" smtClean="0">
                          <a:solidFill>
                            <a:schemeClr val="dk1"/>
                          </a:solidFill>
                          <a:effectLst/>
                          <a:latin typeface="+mn-lt"/>
                          <a:ea typeface="+mn-ea"/>
                          <a:cs typeface="+mn-cs"/>
                        </a:rPr>
                        <a:t> </a:t>
                      </a:r>
                      <a:r>
                        <a:rPr lang="fr-FR" sz="1800" kern="1200" dirty="0" smtClean="0">
                          <a:solidFill>
                            <a:schemeClr val="dk1"/>
                          </a:solidFill>
                          <a:effectLst/>
                          <a:latin typeface="+mn-lt"/>
                          <a:ea typeface="+mn-ea"/>
                          <a:cs typeface="+mn-cs"/>
                        </a:rPr>
                        <a:t>2016)</a:t>
                      </a:r>
                      <a:endParaRPr lang="fr-FR" dirty="0" smtClean="0"/>
                    </a:p>
                  </a:txBody>
                  <a:tcPr/>
                </a:tc>
              </a:tr>
              <a:tr h="521412">
                <a:tc>
                  <a:txBody>
                    <a:bodyPr/>
                    <a:lstStyle/>
                    <a:p>
                      <a:pPr algn="r"/>
                      <a:r>
                        <a:rPr lang="fr-FR" sz="1800" kern="1200" dirty="0" smtClean="0">
                          <a:solidFill>
                            <a:schemeClr val="dk1"/>
                          </a:solidFill>
                          <a:effectLst/>
                          <a:latin typeface="+mn-lt"/>
                          <a:ea typeface="+mn-ea"/>
                          <a:cs typeface="+mn-cs"/>
                        </a:rPr>
                        <a:t>0,2 à 30 µg/kg/j </a:t>
                      </a:r>
                      <a:endParaRPr lang="fr-FR" dirty="0"/>
                    </a:p>
                  </a:txBody>
                  <a:tcPr/>
                </a:tc>
                <a:tc>
                  <a:txBody>
                    <a:bodyPr/>
                    <a:lstStyle/>
                    <a:p>
                      <a:endParaRPr lang="fr-FR" dirty="0"/>
                    </a:p>
                  </a:txBody>
                  <a:tcPr/>
                </a:tc>
                <a:tc>
                  <a:txBody>
                    <a:bodyPr/>
                    <a:lstStyle/>
                    <a:p>
                      <a:r>
                        <a:rPr lang="fr-FR" dirty="0" smtClean="0"/>
                        <a:t>Consommation humaine</a:t>
                      </a:r>
                      <a:r>
                        <a:rPr lang="fr-FR" baseline="0" dirty="0" smtClean="0"/>
                        <a:t> journalière en Europe </a:t>
                      </a:r>
                    </a:p>
                    <a:p>
                      <a:r>
                        <a:rPr lang="fr-FR" baseline="0" dirty="0" smtClean="0"/>
                        <a:t>Exemple du groupe 31: </a:t>
                      </a:r>
                      <a:r>
                        <a:rPr lang="fr-FR" sz="1800" kern="1200" dirty="0" smtClean="0">
                          <a:solidFill>
                            <a:schemeClr val="dk1"/>
                          </a:solidFill>
                          <a:effectLst/>
                          <a:latin typeface="+mn-lt"/>
                          <a:ea typeface="+mn-ea"/>
                          <a:cs typeface="+mn-cs"/>
                        </a:rPr>
                        <a:t>EFSA </a:t>
                      </a:r>
                      <a:r>
                        <a:rPr lang="fr-FR" sz="1800" kern="1200" dirty="0" err="1" smtClean="0">
                          <a:solidFill>
                            <a:schemeClr val="dk1"/>
                          </a:solidFill>
                          <a:effectLst/>
                          <a:latin typeface="+mn-lt"/>
                          <a:ea typeface="+mn-ea"/>
                          <a:cs typeface="+mn-cs"/>
                        </a:rPr>
                        <a:t>Feedap</a:t>
                      </a:r>
                      <a:r>
                        <a:rPr lang="fr-FR" sz="1800" kern="1200" dirty="0" smtClean="0">
                          <a:solidFill>
                            <a:schemeClr val="dk1"/>
                          </a:solidFill>
                          <a:effectLst/>
                          <a:latin typeface="+mn-lt"/>
                          <a:ea typeface="+mn-ea"/>
                          <a:cs typeface="+mn-cs"/>
                        </a:rPr>
                        <a:t> panel 2016)</a:t>
                      </a:r>
                      <a:endParaRPr lang="fr-FR" dirty="0"/>
                    </a:p>
                  </a:txBody>
                  <a:tcPr/>
                </a:tc>
              </a:tr>
            </a:tbl>
          </a:graphicData>
        </a:graphic>
      </p:graphicFrame>
      <p:sp>
        <p:nvSpPr>
          <p:cNvPr id="5" name="Flèche vers le haut 4"/>
          <p:cNvSpPr/>
          <p:nvPr/>
        </p:nvSpPr>
        <p:spPr>
          <a:xfrm>
            <a:off x="2647913" y="2068199"/>
            <a:ext cx="539824" cy="4352925"/>
          </a:xfrm>
          <a:prstGeom prst="up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9" name="Rectangle à coins arrondis 8"/>
          <p:cNvSpPr/>
          <p:nvPr/>
        </p:nvSpPr>
        <p:spPr>
          <a:xfrm>
            <a:off x="238310" y="354826"/>
            <a:ext cx="4263608" cy="9673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1 goutte d’HE = 30mg (20 à 40mg)</a:t>
            </a:r>
          </a:p>
          <a:p>
            <a:pPr algn="ctr"/>
            <a:r>
              <a:rPr lang="fr-FR" dirty="0" smtClean="0"/>
              <a:t>Soit 0,5mg/kg pc </a:t>
            </a:r>
          </a:p>
          <a:p>
            <a:pPr algn="ctr"/>
            <a:r>
              <a:rPr lang="fr-FR" dirty="0" smtClean="0"/>
              <a:t>pour un homme de 60 kg</a:t>
            </a:r>
            <a:endParaRPr lang="fr-FR" dirty="0"/>
          </a:p>
        </p:txBody>
      </p:sp>
      <p:sp>
        <p:nvSpPr>
          <p:cNvPr id="3" name="Bulle ronde 2"/>
          <p:cNvSpPr/>
          <p:nvPr/>
        </p:nvSpPr>
        <p:spPr>
          <a:xfrm>
            <a:off x="10003536" y="1322218"/>
            <a:ext cx="2188463" cy="1857862"/>
          </a:xfrm>
          <a:prstGeom prst="wedgeEllipseCallout">
            <a:avLst>
              <a:gd name="adj1" fmla="val -36150"/>
              <a:gd name="adj2" fmla="val 139343"/>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dirty="0" smtClean="0"/>
              <a:t>Doses médicales:</a:t>
            </a:r>
          </a:p>
          <a:p>
            <a:pPr algn="ctr"/>
            <a:r>
              <a:rPr lang="fr-FR" dirty="0" smtClean="0"/>
              <a:t>Vache </a:t>
            </a:r>
            <a:r>
              <a:rPr lang="fr-FR" dirty="0" err="1" smtClean="0"/>
              <a:t>p.o</a:t>
            </a:r>
            <a:r>
              <a:rPr lang="fr-FR" dirty="0" smtClean="0"/>
              <a:t>.</a:t>
            </a:r>
          </a:p>
          <a:p>
            <a:pPr algn="ctr"/>
            <a:r>
              <a:rPr lang="fr-FR" dirty="0" smtClean="0"/>
              <a:t>1-2,5 (100) mg/kg pc/j</a:t>
            </a:r>
            <a:endParaRPr lang="fr-FR" dirty="0"/>
          </a:p>
        </p:txBody>
      </p:sp>
    </p:spTree>
    <p:extLst>
      <p:ext uri="{BB962C8B-B14F-4D97-AF65-F5344CB8AC3E}">
        <p14:creationId xmlns:p14="http://schemas.microsoft.com/office/powerpoint/2010/main" val="120435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95600" y="-122595"/>
            <a:ext cx="8610600" cy="1293028"/>
          </a:xfrm>
        </p:spPr>
        <p:txBody>
          <a:bodyPr/>
          <a:lstStyle/>
          <a:p>
            <a:r>
              <a:rPr lang="fr-FR" dirty="0" smtClean="0"/>
              <a:t>Métabolisme</a:t>
            </a:r>
            <a:endParaRPr lang="fr-FR"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4117887215"/>
              </p:ext>
            </p:extLst>
          </p:nvPr>
        </p:nvGraphicFramePr>
        <p:xfrm>
          <a:off x="301749" y="794893"/>
          <a:ext cx="11410434" cy="5995035"/>
        </p:xfrm>
        <a:graphic>
          <a:graphicData uri="http://schemas.openxmlformats.org/drawingml/2006/table">
            <a:tbl>
              <a:tblPr firstRow="1" bandRow="1">
                <a:tableStyleId>{5C22544A-7EE6-4342-B048-85BDC9FD1C3A}</a:tableStyleId>
              </a:tblPr>
              <a:tblGrid>
                <a:gridCol w="2158418"/>
                <a:gridCol w="3790663"/>
                <a:gridCol w="525537"/>
                <a:gridCol w="525537"/>
                <a:gridCol w="525537"/>
                <a:gridCol w="525537"/>
                <a:gridCol w="525537"/>
                <a:gridCol w="525537"/>
                <a:gridCol w="581196"/>
                <a:gridCol w="777240"/>
                <a:gridCol w="424158"/>
                <a:gridCol w="525537"/>
              </a:tblGrid>
              <a:tr h="585851">
                <a:tc rowSpan="3">
                  <a:txBody>
                    <a:bodyPr/>
                    <a:lstStyle/>
                    <a:p>
                      <a:r>
                        <a:rPr lang="fr-FR" dirty="0" smtClean="0"/>
                        <a:t>Enzymes /espèces</a:t>
                      </a:r>
                      <a:r>
                        <a:rPr lang="fr-FR" baseline="0" dirty="0" smtClean="0"/>
                        <a:t> recensées dans la littérature</a:t>
                      </a:r>
                      <a:endParaRPr lang="fr-FR" dirty="0"/>
                    </a:p>
                  </a:txBody>
                  <a:tcPr anchor="ctr"/>
                </a:tc>
                <a:tc rowSpan="3">
                  <a:txBody>
                    <a:bodyPr/>
                    <a:lstStyle/>
                    <a:p>
                      <a:pPr algn="ctr"/>
                      <a:r>
                        <a:rPr lang="fr-FR" dirty="0" smtClean="0"/>
                        <a:t>Rôle</a:t>
                      </a:r>
                      <a:endParaRPr lang="fr-FR" dirty="0"/>
                    </a:p>
                  </a:txBody>
                  <a:tcPr anchor="ctr"/>
                </a:tc>
                <a:tc gridSpan="8">
                  <a:txBody>
                    <a:bodyPr/>
                    <a:lstStyle/>
                    <a:p>
                      <a:pPr algn="ctr"/>
                      <a:r>
                        <a:rPr lang="fr-FR" dirty="0" smtClean="0"/>
                        <a:t>Mammifères</a:t>
                      </a:r>
                      <a:endParaRPr lang="fr-FR" dirty="0"/>
                    </a:p>
                  </a:txBody>
                  <a:tcPr/>
                </a:tc>
                <a:tc hMerge="1">
                  <a:txBody>
                    <a:bodyPr/>
                    <a:lstStyle/>
                    <a:p>
                      <a:endParaRPr lang="fr-FR"/>
                    </a:p>
                  </a:txBody>
                  <a:tcPr/>
                </a:tc>
                <a:tc hMerge="1">
                  <a:txBody>
                    <a:bodyPr/>
                    <a:lstStyle/>
                    <a:p>
                      <a:endParaRPr lang="fr-FR"/>
                    </a:p>
                  </a:txBody>
                  <a:tcPr/>
                </a:tc>
                <a:tc hMerge="1">
                  <a:txBody>
                    <a:bodyPr/>
                    <a:lstStyle/>
                    <a:p>
                      <a:pPr marL="0" algn="l" defTabSz="914400" rtl="0" eaLnBrk="1" latinLnBrk="0" hangingPunct="1"/>
                      <a:endParaRPr lang="fr-FR" sz="1800" b="1" kern="1200" dirty="0">
                        <a:solidFill>
                          <a:schemeClr val="lt1"/>
                        </a:solidFill>
                        <a:latin typeface="+mn-lt"/>
                        <a:ea typeface="+mn-ea"/>
                        <a:cs typeface="+mn-cs"/>
                      </a:endParaRPr>
                    </a:p>
                  </a:txBody>
                  <a:tcPr/>
                </a:tc>
                <a:tc hMerge="1">
                  <a:txBody>
                    <a:bodyPr/>
                    <a:lstStyle/>
                    <a:p>
                      <a:pPr marL="0" algn="l" defTabSz="914400" rtl="0" eaLnBrk="1" latinLnBrk="0" hangingPunct="1"/>
                      <a:endParaRPr lang="fr-FR" sz="1800" b="1" kern="1200" dirty="0">
                        <a:solidFill>
                          <a:schemeClr val="lt1"/>
                        </a:solidFill>
                        <a:latin typeface="+mn-lt"/>
                        <a:ea typeface="+mn-ea"/>
                        <a:cs typeface="+mn-cs"/>
                      </a:endParaRPr>
                    </a:p>
                  </a:txBody>
                  <a:tcPr/>
                </a:tc>
                <a:tc hMerge="1">
                  <a:txBody>
                    <a:bodyPr/>
                    <a:lstStyle/>
                    <a:p>
                      <a:pPr marL="0" algn="l" defTabSz="914400" rtl="0" eaLnBrk="1" latinLnBrk="0" hangingPunct="1"/>
                      <a:endParaRPr lang="fr-FR" sz="1800" b="1" kern="1200" dirty="0">
                        <a:solidFill>
                          <a:schemeClr val="lt1"/>
                        </a:solidFill>
                        <a:latin typeface="+mn-lt"/>
                        <a:ea typeface="+mn-ea"/>
                        <a:cs typeface="+mn-cs"/>
                      </a:endParaRPr>
                    </a:p>
                  </a:txBody>
                  <a:tcPr/>
                </a:tc>
                <a:tc hMerge="1">
                  <a:txBody>
                    <a:bodyPr/>
                    <a:lstStyle/>
                    <a:p>
                      <a:pPr marL="0" algn="l" defTabSz="914400" rtl="0" eaLnBrk="1" latinLnBrk="0" hangingPunct="1"/>
                      <a:endParaRPr lang="fr-FR" sz="1800" b="1" kern="1200" dirty="0">
                        <a:solidFill>
                          <a:schemeClr val="lt1"/>
                        </a:solidFill>
                        <a:latin typeface="+mn-lt"/>
                        <a:ea typeface="+mn-ea"/>
                        <a:cs typeface="+mn-cs"/>
                      </a:endParaRPr>
                    </a:p>
                  </a:txBody>
                  <a:tcPr/>
                </a:tc>
                <a:tc hMerge="1">
                  <a:txBody>
                    <a:bodyPr/>
                    <a:lstStyle/>
                    <a:p>
                      <a:pPr marL="0" algn="l" defTabSz="914400" rtl="0" eaLnBrk="1" latinLnBrk="0" hangingPunct="1"/>
                      <a:endParaRPr lang="fr-FR" sz="1800" b="1" kern="1200" dirty="0">
                        <a:solidFill>
                          <a:schemeClr val="lt1"/>
                        </a:solidFill>
                        <a:latin typeface="+mn-lt"/>
                        <a:ea typeface="+mn-ea"/>
                        <a:cs typeface="+mn-cs"/>
                      </a:endParaRPr>
                    </a:p>
                  </a:txBody>
                  <a:tcPr/>
                </a:tc>
                <a:tc rowSpan="3">
                  <a:txBody>
                    <a:bodyPr/>
                    <a:lstStyle/>
                    <a:p>
                      <a:pPr marL="0" algn="ctr" defTabSz="914400" rtl="0" eaLnBrk="1" latinLnBrk="0" hangingPunct="1"/>
                      <a:r>
                        <a:rPr lang="fr-FR" sz="1800" b="1" kern="1200" dirty="0" smtClean="0">
                          <a:solidFill>
                            <a:schemeClr val="lt1"/>
                          </a:solidFill>
                          <a:latin typeface="+mn-lt"/>
                          <a:ea typeface="+mn-ea"/>
                          <a:cs typeface="+mn-cs"/>
                        </a:rPr>
                        <a:t>oiseau</a:t>
                      </a:r>
                      <a:endParaRPr lang="fr-FR" sz="1800" b="1" kern="1200" dirty="0">
                        <a:solidFill>
                          <a:schemeClr val="lt1"/>
                        </a:solidFill>
                        <a:latin typeface="+mn-lt"/>
                        <a:ea typeface="+mn-ea"/>
                        <a:cs typeface="+mn-cs"/>
                      </a:endParaRPr>
                    </a:p>
                  </a:txBody>
                  <a:tcPr vert="vert270"/>
                </a:tc>
                <a:tc rowSpan="3">
                  <a:txBody>
                    <a:bodyPr/>
                    <a:lstStyle/>
                    <a:p>
                      <a:pPr algn="ctr"/>
                      <a:r>
                        <a:rPr lang="fr-FR" dirty="0" smtClean="0"/>
                        <a:t>Poisson</a:t>
                      </a:r>
                      <a:endParaRPr lang="fr-FR" dirty="0"/>
                    </a:p>
                  </a:txBody>
                  <a:tcPr vert="vert270"/>
                </a:tc>
              </a:tr>
              <a:tr h="502920">
                <a:tc vMerge="1">
                  <a:txBody>
                    <a:bodyPr/>
                    <a:lstStyle/>
                    <a:p>
                      <a:endParaRPr lang="fr-FR" dirty="0"/>
                    </a:p>
                  </a:txBody>
                  <a:tcPr/>
                </a:tc>
                <a:tc vMerge="1">
                  <a:txBody>
                    <a:bodyPr/>
                    <a:lstStyle/>
                    <a:p>
                      <a:endParaRPr lang="fr-FR" dirty="0"/>
                    </a:p>
                  </a:txBody>
                  <a:tcPr/>
                </a:tc>
                <a:tc gridSpan="3">
                  <a:txBody>
                    <a:bodyPr/>
                    <a:lstStyle/>
                    <a:p>
                      <a:pPr algn="ctr"/>
                      <a:r>
                        <a:rPr lang="fr-FR" b="1" dirty="0" smtClean="0"/>
                        <a:t>Ruminants</a:t>
                      </a:r>
                      <a:endParaRPr lang="fr-FR" b="1" dirty="0"/>
                    </a:p>
                  </a:txBody>
                  <a:tcPr>
                    <a:solidFill>
                      <a:schemeClr val="accent2"/>
                    </a:solidFill>
                  </a:tcPr>
                </a:tc>
                <a:tc hMerge="1">
                  <a:txBody>
                    <a:bodyPr/>
                    <a:lstStyle/>
                    <a:p>
                      <a:pPr marL="0" algn="l" defTabSz="914400" rtl="0" eaLnBrk="1" latinLnBrk="0" hangingPunct="1"/>
                      <a:endParaRPr lang="fr-FR" sz="1800" b="1" kern="1200" dirty="0">
                        <a:solidFill>
                          <a:schemeClr val="lt1"/>
                        </a:solidFill>
                        <a:latin typeface="+mn-lt"/>
                        <a:ea typeface="+mn-ea"/>
                        <a:cs typeface="+mn-cs"/>
                      </a:endParaRPr>
                    </a:p>
                  </a:txBody>
                  <a:tcPr vert="vert270"/>
                </a:tc>
                <a:tc hMerge="1">
                  <a:txBody>
                    <a:bodyPr/>
                    <a:lstStyle/>
                    <a:p>
                      <a:pPr marL="0" algn="l" defTabSz="914400" rtl="0" eaLnBrk="1" latinLnBrk="0" hangingPunct="1"/>
                      <a:endParaRPr lang="fr-FR" sz="1800" b="1" kern="1200" dirty="0">
                        <a:solidFill>
                          <a:schemeClr val="lt1"/>
                        </a:solidFill>
                        <a:latin typeface="+mn-lt"/>
                        <a:ea typeface="+mn-ea"/>
                        <a:cs typeface="+mn-cs"/>
                      </a:endParaRPr>
                    </a:p>
                  </a:txBody>
                  <a:tcPr vert="vert270"/>
                </a:tc>
                <a:tc rowSpan="2">
                  <a:txBody>
                    <a:bodyPr/>
                    <a:lstStyle/>
                    <a:p>
                      <a:pPr marL="0" algn="l" defTabSz="914400" rtl="0" eaLnBrk="1" latinLnBrk="0" hangingPunct="1"/>
                      <a:r>
                        <a:rPr lang="fr-FR" sz="1800" b="1" kern="1200" dirty="0" smtClean="0">
                          <a:solidFill>
                            <a:sysClr val="windowText" lastClr="000000"/>
                          </a:solidFill>
                          <a:latin typeface="+mn-lt"/>
                          <a:ea typeface="+mn-ea"/>
                          <a:cs typeface="+mn-cs"/>
                        </a:rPr>
                        <a:t>cheval</a:t>
                      </a:r>
                      <a:endParaRPr lang="fr-FR" sz="1800" b="1" kern="1200" dirty="0">
                        <a:solidFill>
                          <a:sysClr val="windowText" lastClr="000000"/>
                        </a:solidFill>
                        <a:latin typeface="+mn-lt"/>
                        <a:ea typeface="+mn-ea"/>
                        <a:cs typeface="+mn-cs"/>
                      </a:endParaRPr>
                    </a:p>
                  </a:txBody>
                  <a:tcPr vert="vert270">
                    <a:solidFill>
                      <a:schemeClr val="accent1">
                        <a:lumMod val="20000"/>
                        <a:lumOff val="80000"/>
                      </a:schemeClr>
                    </a:solidFill>
                  </a:tcPr>
                </a:tc>
                <a:tc rowSpan="2">
                  <a:txBody>
                    <a:bodyPr/>
                    <a:lstStyle/>
                    <a:p>
                      <a:pPr marL="0" algn="l" defTabSz="914400" rtl="0" eaLnBrk="1" latinLnBrk="0" hangingPunct="1"/>
                      <a:r>
                        <a:rPr lang="fr-FR" sz="1800" b="1" kern="1200" dirty="0" smtClean="0">
                          <a:solidFill>
                            <a:sysClr val="windowText" lastClr="000000"/>
                          </a:solidFill>
                          <a:latin typeface="+mn-lt"/>
                          <a:ea typeface="+mn-ea"/>
                          <a:cs typeface="+mn-cs"/>
                        </a:rPr>
                        <a:t>cochon</a:t>
                      </a:r>
                      <a:endParaRPr lang="fr-FR" sz="1800" b="1" kern="1200" dirty="0">
                        <a:solidFill>
                          <a:sysClr val="windowText" lastClr="000000"/>
                        </a:solidFill>
                        <a:latin typeface="+mn-lt"/>
                        <a:ea typeface="+mn-ea"/>
                        <a:cs typeface="+mn-cs"/>
                      </a:endParaRPr>
                    </a:p>
                  </a:txBody>
                  <a:tcPr vert="vert270">
                    <a:solidFill>
                      <a:schemeClr val="accent1">
                        <a:lumMod val="20000"/>
                        <a:lumOff val="80000"/>
                      </a:schemeClr>
                    </a:solidFill>
                  </a:tcPr>
                </a:tc>
                <a:tc rowSpan="2">
                  <a:txBody>
                    <a:bodyPr/>
                    <a:lstStyle/>
                    <a:p>
                      <a:pPr marL="0" algn="l" defTabSz="914400" rtl="0" eaLnBrk="1" latinLnBrk="0" hangingPunct="1"/>
                      <a:r>
                        <a:rPr lang="fr-FR" sz="1800" b="1" kern="1200" dirty="0" smtClean="0">
                          <a:solidFill>
                            <a:sysClr val="windowText" lastClr="000000"/>
                          </a:solidFill>
                          <a:latin typeface="+mn-lt"/>
                          <a:ea typeface="+mn-ea"/>
                          <a:cs typeface="+mn-cs"/>
                        </a:rPr>
                        <a:t>lapin</a:t>
                      </a:r>
                      <a:endParaRPr lang="fr-FR" sz="1800" b="1" kern="1200" dirty="0">
                        <a:solidFill>
                          <a:sysClr val="windowText" lastClr="000000"/>
                        </a:solidFill>
                        <a:latin typeface="+mn-lt"/>
                        <a:ea typeface="+mn-ea"/>
                        <a:cs typeface="+mn-cs"/>
                      </a:endParaRPr>
                    </a:p>
                  </a:txBody>
                  <a:tcPr vert="vert270">
                    <a:solidFill>
                      <a:schemeClr val="accent1">
                        <a:lumMod val="20000"/>
                        <a:lumOff val="80000"/>
                      </a:schemeClr>
                    </a:solidFill>
                  </a:tcPr>
                </a:tc>
                <a:tc rowSpan="2">
                  <a:txBody>
                    <a:bodyPr/>
                    <a:lstStyle/>
                    <a:p>
                      <a:pPr marL="0" algn="l" defTabSz="914400" rtl="0" eaLnBrk="1" latinLnBrk="0" hangingPunct="1"/>
                      <a:r>
                        <a:rPr lang="fr-FR" sz="1800" b="1" kern="1200" dirty="0" smtClean="0">
                          <a:solidFill>
                            <a:sysClr val="windowText" lastClr="000000"/>
                          </a:solidFill>
                          <a:latin typeface="+mn-lt"/>
                          <a:ea typeface="+mn-ea"/>
                          <a:cs typeface="+mn-cs"/>
                        </a:rPr>
                        <a:t>chien</a:t>
                      </a:r>
                      <a:endParaRPr lang="fr-FR" sz="1800" b="1" kern="1200" dirty="0">
                        <a:solidFill>
                          <a:sysClr val="windowText" lastClr="000000"/>
                        </a:solidFill>
                        <a:latin typeface="+mn-lt"/>
                        <a:ea typeface="+mn-ea"/>
                        <a:cs typeface="+mn-cs"/>
                      </a:endParaRPr>
                    </a:p>
                  </a:txBody>
                  <a:tcPr vert="vert270">
                    <a:solidFill>
                      <a:schemeClr val="accent1">
                        <a:lumMod val="20000"/>
                        <a:lumOff val="80000"/>
                      </a:schemeClr>
                    </a:solidFill>
                  </a:tcPr>
                </a:tc>
                <a:tc rowSpan="2">
                  <a:txBody>
                    <a:bodyPr/>
                    <a:lstStyle/>
                    <a:p>
                      <a:pPr marL="0" algn="l" defTabSz="914400" rtl="0" eaLnBrk="1" latinLnBrk="0" hangingPunct="1"/>
                      <a:r>
                        <a:rPr lang="fr-FR" sz="1800" b="1" kern="1200" dirty="0" smtClean="0">
                          <a:solidFill>
                            <a:sysClr val="windowText" lastClr="000000"/>
                          </a:solidFill>
                          <a:latin typeface="+mn-lt"/>
                          <a:ea typeface="+mn-ea"/>
                          <a:cs typeface="+mn-cs"/>
                        </a:rPr>
                        <a:t>chat</a:t>
                      </a:r>
                      <a:endParaRPr lang="fr-FR" sz="1800" b="1" kern="1200" dirty="0">
                        <a:solidFill>
                          <a:sysClr val="windowText" lastClr="000000"/>
                        </a:solidFill>
                        <a:latin typeface="+mn-lt"/>
                        <a:ea typeface="+mn-ea"/>
                        <a:cs typeface="+mn-cs"/>
                      </a:endParaRPr>
                    </a:p>
                  </a:txBody>
                  <a:tcPr vert="vert270">
                    <a:solidFill>
                      <a:schemeClr val="accent1">
                        <a:lumMod val="20000"/>
                        <a:lumOff val="80000"/>
                      </a:schemeClr>
                    </a:solidFill>
                  </a:tcPr>
                </a:tc>
                <a:tc vMerge="1">
                  <a:txBody>
                    <a:bodyPr/>
                    <a:lstStyle/>
                    <a:p>
                      <a:pPr marL="0" algn="l" defTabSz="914400" rtl="0" eaLnBrk="1" latinLnBrk="0" hangingPunct="1"/>
                      <a:endParaRPr lang="fr-FR" sz="1800" b="1" kern="1200" dirty="0">
                        <a:solidFill>
                          <a:schemeClr val="lt1"/>
                        </a:solidFill>
                        <a:latin typeface="+mn-lt"/>
                        <a:ea typeface="+mn-ea"/>
                        <a:cs typeface="+mn-cs"/>
                      </a:endParaRPr>
                    </a:p>
                  </a:txBody>
                  <a:tcPr vert="vert270"/>
                </a:tc>
                <a:tc vMerge="1">
                  <a:txBody>
                    <a:bodyPr/>
                    <a:lstStyle/>
                    <a:p>
                      <a:endParaRPr lang="fr-FR" dirty="0"/>
                    </a:p>
                  </a:txBody>
                  <a:tcPr vert="vert270"/>
                </a:tc>
              </a:tr>
              <a:tr h="1060704">
                <a:tc vMerge="1">
                  <a:txBody>
                    <a:bodyPr/>
                    <a:lstStyle/>
                    <a:p>
                      <a:endParaRPr lang="fr-FR" dirty="0"/>
                    </a:p>
                  </a:txBody>
                  <a:tcPr/>
                </a:tc>
                <a:tc vMerge="1">
                  <a:txBody>
                    <a:bodyPr/>
                    <a:lstStyle/>
                    <a:p>
                      <a:endParaRPr lang="fr-FR" dirty="0"/>
                    </a:p>
                  </a:txBody>
                  <a:tcPr/>
                </a:tc>
                <a:tc>
                  <a:txBody>
                    <a:bodyPr/>
                    <a:lstStyle/>
                    <a:p>
                      <a:r>
                        <a:rPr lang="fr-FR" b="1" dirty="0" smtClean="0"/>
                        <a:t>Chèvre </a:t>
                      </a:r>
                      <a:endParaRPr lang="fr-FR" b="1" dirty="0"/>
                    </a:p>
                  </a:txBody>
                  <a:tcPr vert="vert270">
                    <a:solidFill>
                      <a:schemeClr val="accent1">
                        <a:lumMod val="20000"/>
                        <a:lumOff val="80000"/>
                      </a:schemeClr>
                    </a:solidFill>
                  </a:tcPr>
                </a:tc>
                <a:tc>
                  <a:txBody>
                    <a:bodyPr/>
                    <a:lstStyle/>
                    <a:p>
                      <a:pPr marL="0" algn="l" defTabSz="914400" rtl="0" eaLnBrk="1" latinLnBrk="0" hangingPunct="1"/>
                      <a:r>
                        <a:rPr lang="fr-FR" sz="1800" b="1" kern="1200" dirty="0" smtClean="0">
                          <a:solidFill>
                            <a:sysClr val="windowText" lastClr="000000"/>
                          </a:solidFill>
                          <a:latin typeface="+mn-lt"/>
                          <a:ea typeface="+mn-ea"/>
                          <a:cs typeface="+mn-cs"/>
                        </a:rPr>
                        <a:t>Mouton </a:t>
                      </a:r>
                      <a:endParaRPr lang="fr-FR" sz="1800" b="1" kern="1200" dirty="0">
                        <a:solidFill>
                          <a:sysClr val="windowText" lastClr="000000"/>
                        </a:solidFill>
                        <a:latin typeface="+mn-lt"/>
                        <a:ea typeface="+mn-ea"/>
                        <a:cs typeface="+mn-cs"/>
                      </a:endParaRPr>
                    </a:p>
                  </a:txBody>
                  <a:tcPr vert="vert270">
                    <a:solidFill>
                      <a:schemeClr val="accent1">
                        <a:lumMod val="20000"/>
                        <a:lumOff val="80000"/>
                      </a:schemeClr>
                    </a:solidFill>
                  </a:tcPr>
                </a:tc>
                <a:tc>
                  <a:txBody>
                    <a:bodyPr/>
                    <a:lstStyle/>
                    <a:p>
                      <a:pPr marL="0" algn="l" defTabSz="914400" rtl="0" eaLnBrk="1" latinLnBrk="0" hangingPunct="1"/>
                      <a:r>
                        <a:rPr lang="fr-FR" sz="1800" b="1" kern="1200" dirty="0" smtClean="0">
                          <a:solidFill>
                            <a:sysClr val="windowText" lastClr="000000"/>
                          </a:solidFill>
                          <a:latin typeface="+mn-lt"/>
                          <a:ea typeface="+mn-ea"/>
                          <a:cs typeface="+mn-cs"/>
                        </a:rPr>
                        <a:t>vache</a:t>
                      </a:r>
                      <a:endParaRPr lang="fr-FR" sz="1800" b="1" kern="1200" dirty="0">
                        <a:solidFill>
                          <a:sysClr val="windowText" lastClr="000000"/>
                        </a:solidFill>
                        <a:latin typeface="+mn-lt"/>
                        <a:ea typeface="+mn-ea"/>
                        <a:cs typeface="+mn-cs"/>
                      </a:endParaRPr>
                    </a:p>
                  </a:txBody>
                  <a:tcPr vert="vert270">
                    <a:solidFill>
                      <a:schemeClr val="accent1">
                        <a:lumMod val="20000"/>
                        <a:lumOff val="80000"/>
                      </a:schemeClr>
                    </a:solidFill>
                  </a:tcPr>
                </a:tc>
                <a:tc vMerge="1">
                  <a:txBody>
                    <a:bodyPr/>
                    <a:lstStyle/>
                    <a:p>
                      <a:pPr marL="0" algn="l" defTabSz="914400" rtl="0" eaLnBrk="1" latinLnBrk="0" hangingPunct="1"/>
                      <a:endParaRPr lang="fr-FR" sz="1800" b="1" kern="1200" dirty="0">
                        <a:solidFill>
                          <a:schemeClr val="lt1"/>
                        </a:solidFill>
                        <a:latin typeface="+mn-lt"/>
                        <a:ea typeface="+mn-ea"/>
                        <a:cs typeface="+mn-cs"/>
                      </a:endParaRPr>
                    </a:p>
                  </a:txBody>
                  <a:tcPr vert="vert270"/>
                </a:tc>
                <a:tc vMerge="1">
                  <a:txBody>
                    <a:bodyPr/>
                    <a:lstStyle/>
                    <a:p>
                      <a:pPr marL="0" algn="l" defTabSz="914400" rtl="0" eaLnBrk="1" latinLnBrk="0" hangingPunct="1"/>
                      <a:endParaRPr lang="fr-FR" sz="1800" b="1" kern="1200" dirty="0">
                        <a:solidFill>
                          <a:schemeClr val="lt1"/>
                        </a:solidFill>
                        <a:latin typeface="+mn-lt"/>
                        <a:ea typeface="+mn-ea"/>
                        <a:cs typeface="+mn-cs"/>
                      </a:endParaRPr>
                    </a:p>
                  </a:txBody>
                  <a:tcPr vert="vert270"/>
                </a:tc>
                <a:tc vMerge="1">
                  <a:txBody>
                    <a:bodyPr/>
                    <a:lstStyle/>
                    <a:p>
                      <a:pPr marL="0" algn="l" defTabSz="914400" rtl="0" eaLnBrk="1" latinLnBrk="0" hangingPunct="1"/>
                      <a:endParaRPr lang="fr-FR" sz="1800" b="1" kern="1200" dirty="0">
                        <a:solidFill>
                          <a:schemeClr val="lt1"/>
                        </a:solidFill>
                        <a:latin typeface="+mn-lt"/>
                        <a:ea typeface="+mn-ea"/>
                        <a:cs typeface="+mn-cs"/>
                      </a:endParaRPr>
                    </a:p>
                  </a:txBody>
                  <a:tcPr vert="vert270"/>
                </a:tc>
                <a:tc vMerge="1">
                  <a:txBody>
                    <a:bodyPr/>
                    <a:lstStyle/>
                    <a:p>
                      <a:pPr marL="0" algn="l" defTabSz="914400" rtl="0" eaLnBrk="1" latinLnBrk="0" hangingPunct="1"/>
                      <a:endParaRPr lang="fr-FR" sz="1800" b="1" kern="1200" dirty="0">
                        <a:solidFill>
                          <a:schemeClr val="lt1"/>
                        </a:solidFill>
                        <a:latin typeface="+mn-lt"/>
                        <a:ea typeface="+mn-ea"/>
                        <a:cs typeface="+mn-cs"/>
                      </a:endParaRPr>
                    </a:p>
                  </a:txBody>
                  <a:tcPr vert="vert270"/>
                </a:tc>
                <a:tc vMerge="1">
                  <a:txBody>
                    <a:bodyPr/>
                    <a:lstStyle/>
                    <a:p>
                      <a:pPr marL="0" algn="l" defTabSz="914400" rtl="0" eaLnBrk="1" latinLnBrk="0" hangingPunct="1"/>
                      <a:endParaRPr lang="fr-FR" sz="1800" b="1" kern="1200" dirty="0">
                        <a:solidFill>
                          <a:schemeClr val="lt1"/>
                        </a:solidFill>
                        <a:latin typeface="+mn-lt"/>
                        <a:ea typeface="+mn-ea"/>
                        <a:cs typeface="+mn-cs"/>
                      </a:endParaRPr>
                    </a:p>
                  </a:txBody>
                  <a:tcPr vert="vert270"/>
                </a:tc>
                <a:tc vMerge="1">
                  <a:txBody>
                    <a:bodyPr/>
                    <a:lstStyle/>
                    <a:p>
                      <a:pPr marL="0" algn="l" defTabSz="914400" rtl="0" eaLnBrk="1" latinLnBrk="0" hangingPunct="1"/>
                      <a:endParaRPr lang="fr-FR" sz="1800" b="1" kern="1200" dirty="0">
                        <a:solidFill>
                          <a:schemeClr val="lt1"/>
                        </a:solidFill>
                        <a:latin typeface="+mn-lt"/>
                        <a:ea typeface="+mn-ea"/>
                        <a:cs typeface="+mn-cs"/>
                      </a:endParaRPr>
                    </a:p>
                  </a:txBody>
                  <a:tcPr vert="vert270"/>
                </a:tc>
                <a:tc vMerge="1">
                  <a:txBody>
                    <a:bodyPr/>
                    <a:lstStyle/>
                    <a:p>
                      <a:endParaRPr lang="fr-FR" dirty="0"/>
                    </a:p>
                  </a:txBody>
                  <a:tcPr vert="vert270"/>
                </a:tc>
              </a:tr>
              <a:tr h="370840">
                <a:tc>
                  <a:txBody>
                    <a:bodyPr/>
                    <a:lstStyle/>
                    <a:p>
                      <a:r>
                        <a:rPr lang="fr-FR" dirty="0" err="1" smtClean="0"/>
                        <a:t>Carboxylesterase</a:t>
                      </a:r>
                      <a:endParaRPr lang="fr-FR" dirty="0"/>
                    </a:p>
                  </a:txBody>
                  <a:tcPr/>
                </a:tc>
                <a:tc>
                  <a:txBody>
                    <a:bodyPr/>
                    <a:lstStyle/>
                    <a:p>
                      <a:r>
                        <a:rPr lang="fr-FR" dirty="0" smtClean="0"/>
                        <a:t>Hydrolyse des</a:t>
                      </a:r>
                      <a:r>
                        <a:rPr lang="fr-FR" baseline="0" dirty="0" smtClean="0"/>
                        <a:t> esters</a:t>
                      </a:r>
                      <a:endParaRPr lang="fr-F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smtClean="0"/>
                        <a:t>DM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kern="1200" dirty="0" smtClean="0">
                          <a:solidFill>
                            <a:schemeClr val="dk1"/>
                          </a:solidFill>
                          <a:latin typeface="+mn-lt"/>
                          <a:ea typeface="+mn-ea"/>
                          <a:cs typeface="+mn-cs"/>
                        </a:rPr>
                        <a:t>DM</a:t>
                      </a:r>
                    </a:p>
                  </a:txBody>
                  <a:tcPr anchor="ctr"/>
                </a:tc>
                <a:tc>
                  <a:txBody>
                    <a:bodyPr/>
                    <a:lstStyle/>
                    <a:p>
                      <a:pPr algn="ctr"/>
                      <a:r>
                        <a:rPr lang="fr-FR" dirty="0" smtClean="0"/>
                        <a:t>x</a:t>
                      </a:r>
                      <a:endParaRPr lang="fr-FR" dirty="0"/>
                    </a:p>
                  </a:txBody>
                  <a:tcPr anchor="ctr"/>
                </a:tc>
                <a:tc>
                  <a:txBody>
                    <a:bodyPr/>
                    <a:lstStyle/>
                    <a:p>
                      <a:pPr algn="ctr"/>
                      <a:r>
                        <a:rPr lang="fr-FR" dirty="0" smtClean="0"/>
                        <a:t>x</a:t>
                      </a:r>
                      <a:endParaRPr lang="fr-FR" dirty="0"/>
                    </a:p>
                  </a:txBody>
                  <a:tcPr anchor="ctr"/>
                </a:tc>
                <a:tc>
                  <a:txBody>
                    <a:bodyPr/>
                    <a:lstStyle/>
                    <a:p>
                      <a:pPr algn="ctr"/>
                      <a:r>
                        <a:rPr lang="fr-FR" dirty="0" smtClean="0"/>
                        <a:t>x</a:t>
                      </a:r>
                      <a:endParaRPr lang="fr-FR" dirty="0"/>
                    </a:p>
                  </a:txBody>
                  <a:tcPr anchor="ctr"/>
                </a:tc>
                <a:tc>
                  <a:txBody>
                    <a:bodyPr/>
                    <a:lstStyle/>
                    <a:p>
                      <a:pPr algn="ctr"/>
                      <a:r>
                        <a:rPr lang="fr-FR" dirty="0" smtClean="0"/>
                        <a:t>x</a:t>
                      </a:r>
                      <a:endParaRPr lang="fr-FR"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kern="1200" dirty="0" smtClean="0">
                          <a:solidFill>
                            <a:schemeClr val="dk1"/>
                          </a:solidFill>
                          <a:latin typeface="+mn-lt"/>
                          <a:ea typeface="+mn-ea"/>
                          <a:cs typeface="+mn-cs"/>
                        </a:rPr>
                        <a:t>DM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kern="1200" dirty="0" smtClean="0">
                          <a:solidFill>
                            <a:schemeClr val="dk1"/>
                          </a:solidFill>
                          <a:latin typeface="+mn-lt"/>
                          <a:ea typeface="+mn-ea"/>
                          <a:cs typeface="+mn-cs"/>
                        </a:rPr>
                        <a:t>DM</a:t>
                      </a:r>
                    </a:p>
                  </a:txBody>
                  <a:tcPr anchor="ctr"/>
                </a:tc>
                <a:tc>
                  <a:txBody>
                    <a:bodyPr/>
                    <a:lstStyle/>
                    <a:p>
                      <a:pPr algn="ctr"/>
                      <a:r>
                        <a:rPr lang="fr-FR" dirty="0" smtClean="0"/>
                        <a:t>x</a:t>
                      </a:r>
                      <a:endParaRPr lang="fr-FR" dirty="0"/>
                    </a:p>
                  </a:txBody>
                  <a:tcPr anchor="ctr"/>
                </a:tc>
                <a:tc>
                  <a:txBody>
                    <a:bodyPr/>
                    <a:lstStyle/>
                    <a:p>
                      <a:pPr algn="ctr"/>
                      <a:r>
                        <a:rPr lang="fr-FR" dirty="0" smtClean="0"/>
                        <a:t>x</a:t>
                      </a:r>
                      <a:endParaRPr lang="fr-FR" dirty="0"/>
                    </a:p>
                  </a:txBody>
                  <a:tcPr anchor="ctr"/>
                </a:tc>
              </a:tr>
              <a:tr h="370840">
                <a:tc>
                  <a:txBody>
                    <a:bodyPr/>
                    <a:lstStyle/>
                    <a:p>
                      <a:r>
                        <a:rPr lang="fr-FR" dirty="0" err="1" smtClean="0"/>
                        <a:t>Carbonyl</a:t>
                      </a:r>
                      <a:r>
                        <a:rPr lang="fr-FR" dirty="0" smtClean="0"/>
                        <a:t> </a:t>
                      </a:r>
                      <a:r>
                        <a:rPr lang="fr-FR" dirty="0" err="1" smtClean="0"/>
                        <a:t>reductase</a:t>
                      </a:r>
                      <a:endParaRPr lang="fr-FR" dirty="0"/>
                    </a:p>
                  </a:txBody>
                  <a:tcPr/>
                </a:tc>
                <a:tc>
                  <a:txBody>
                    <a:bodyPr/>
                    <a:lstStyle/>
                    <a:p>
                      <a:r>
                        <a:rPr lang="fr-FR" dirty="0" smtClean="0"/>
                        <a:t>Réduction des aldéhydes ou cétones en alcools secondaires</a:t>
                      </a:r>
                      <a:endParaRPr lang="fr-FR" dirty="0"/>
                    </a:p>
                  </a:txBody>
                  <a:tcPr/>
                </a:tc>
                <a:tc>
                  <a:txBody>
                    <a:bodyPr/>
                    <a:lstStyle/>
                    <a:p>
                      <a:pPr algn="ctr"/>
                      <a:r>
                        <a:rPr lang="fr-FR" dirty="0" smtClean="0"/>
                        <a:t>x</a:t>
                      </a:r>
                      <a:endParaRPr lang="fr-FR" dirty="0"/>
                    </a:p>
                  </a:txBody>
                  <a:tcPr anchor="ctr"/>
                </a:tc>
                <a:tc>
                  <a:txBody>
                    <a:bodyPr/>
                    <a:lstStyle/>
                    <a:p>
                      <a:pPr algn="ctr"/>
                      <a:r>
                        <a:rPr lang="fr-FR" dirty="0" smtClean="0"/>
                        <a:t>x</a:t>
                      </a:r>
                      <a:endParaRPr lang="fr-FR" dirty="0"/>
                    </a:p>
                  </a:txBody>
                  <a:tcPr anchor="ctr"/>
                </a:tc>
                <a:tc>
                  <a:txBody>
                    <a:bodyPr/>
                    <a:lstStyle/>
                    <a:p>
                      <a:pPr algn="ctr"/>
                      <a:r>
                        <a:rPr lang="fr-FR" dirty="0" smtClean="0"/>
                        <a:t>x</a:t>
                      </a:r>
                      <a:endParaRPr lang="fr-FR" dirty="0"/>
                    </a:p>
                  </a:txBody>
                  <a:tcPr anchor="ctr"/>
                </a:tc>
                <a:tc>
                  <a:txBody>
                    <a:bodyPr/>
                    <a:lstStyle/>
                    <a:p>
                      <a:pPr algn="ctr"/>
                      <a:r>
                        <a:rPr lang="fr-FR" sz="1600" dirty="0" smtClean="0"/>
                        <a:t>DM</a:t>
                      </a:r>
                      <a:endParaRPr lang="fr-FR" sz="1600" dirty="0"/>
                    </a:p>
                  </a:txBody>
                  <a:tcPr anchor="ctr"/>
                </a:tc>
                <a:tc>
                  <a:txBody>
                    <a:bodyPr/>
                    <a:lstStyle/>
                    <a:p>
                      <a:pPr algn="ctr"/>
                      <a:r>
                        <a:rPr lang="fr-FR" dirty="0" smtClean="0"/>
                        <a:t>x</a:t>
                      </a:r>
                      <a:endParaRPr lang="fr-FR" dirty="0"/>
                    </a:p>
                  </a:txBody>
                  <a:tcPr anchor="ctr"/>
                </a:tc>
                <a:tc>
                  <a:txBody>
                    <a:bodyPr/>
                    <a:lstStyle/>
                    <a:p>
                      <a:pPr algn="ctr"/>
                      <a:r>
                        <a:rPr lang="fr-FR" dirty="0" smtClean="0"/>
                        <a:t>x</a:t>
                      </a:r>
                      <a:endParaRPr lang="fr-FR" dirty="0"/>
                    </a:p>
                  </a:txBody>
                  <a:tcPr anchor="ctr"/>
                </a:tc>
                <a:tc>
                  <a:txBody>
                    <a:bodyPr/>
                    <a:lstStyle/>
                    <a:p>
                      <a:pPr algn="ctr"/>
                      <a:r>
                        <a:rPr lang="fr-FR" dirty="0" smtClean="0"/>
                        <a:t>x</a:t>
                      </a:r>
                      <a:endParaRPr lang="fr-FR" dirty="0"/>
                    </a:p>
                  </a:txBody>
                  <a:tcPr anchor="ctr"/>
                </a:tc>
                <a:tc>
                  <a:txBody>
                    <a:bodyPr/>
                    <a:lstStyle/>
                    <a:p>
                      <a:pPr algn="ctr"/>
                      <a:r>
                        <a:rPr lang="fr-FR" sz="1600" dirty="0" smtClean="0"/>
                        <a:t>DM</a:t>
                      </a:r>
                      <a:endParaRPr lang="fr-FR" sz="1600" dirty="0"/>
                    </a:p>
                  </a:txBody>
                  <a:tcPr anchor="ctr"/>
                </a:tc>
                <a:tc>
                  <a:txBody>
                    <a:bodyPr/>
                    <a:lstStyle/>
                    <a:p>
                      <a:pPr algn="ctr"/>
                      <a:r>
                        <a:rPr lang="fr-FR" dirty="0" smtClean="0"/>
                        <a:t>x</a:t>
                      </a:r>
                      <a:endParaRPr lang="fr-FR"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smtClean="0"/>
                        <a:t>DM</a:t>
                      </a:r>
                    </a:p>
                  </a:txBody>
                  <a:tcPr anchor="ctr"/>
                </a:tc>
              </a:tr>
              <a:tr h="370840">
                <a:tc>
                  <a:txBody>
                    <a:bodyPr/>
                    <a:lstStyle/>
                    <a:p>
                      <a:r>
                        <a:rPr lang="fr-FR" dirty="0" smtClean="0"/>
                        <a:t>CyP450 </a:t>
                      </a:r>
                      <a:r>
                        <a:rPr lang="fr-FR" dirty="0" err="1" smtClean="0"/>
                        <a:t>monooxygenase</a:t>
                      </a:r>
                      <a:endParaRPr lang="fr-FR" dirty="0"/>
                    </a:p>
                  </a:txBody>
                  <a:tcPr/>
                </a:tc>
                <a:tc>
                  <a:txBody>
                    <a:bodyPr/>
                    <a:lstStyle/>
                    <a:p>
                      <a:r>
                        <a:rPr lang="fr-FR" dirty="0" smtClean="0"/>
                        <a:t>Oxydation</a:t>
                      </a:r>
                      <a:r>
                        <a:rPr lang="fr-FR" baseline="0" dirty="0" smtClean="0"/>
                        <a:t> </a:t>
                      </a:r>
                      <a:endParaRPr lang="fr-FR" dirty="0"/>
                    </a:p>
                  </a:txBody>
                  <a:tcPr/>
                </a:tc>
                <a:tc>
                  <a:txBody>
                    <a:bodyPr/>
                    <a:lstStyle/>
                    <a:p>
                      <a:pPr algn="ctr"/>
                      <a:r>
                        <a:rPr lang="fr-FR" dirty="0" smtClean="0"/>
                        <a:t>x</a:t>
                      </a:r>
                      <a:endParaRPr lang="fr-FR" dirty="0"/>
                    </a:p>
                  </a:txBody>
                  <a:tcPr anchor="ctr"/>
                </a:tc>
                <a:tc>
                  <a:txBody>
                    <a:bodyPr/>
                    <a:lstStyle/>
                    <a:p>
                      <a:pPr algn="ctr"/>
                      <a:r>
                        <a:rPr lang="fr-FR" dirty="0" smtClean="0"/>
                        <a:t>x</a:t>
                      </a:r>
                      <a:endParaRPr lang="fr-FR" dirty="0"/>
                    </a:p>
                  </a:txBody>
                  <a:tcPr anchor="ctr"/>
                </a:tc>
                <a:tc>
                  <a:txBody>
                    <a:bodyPr/>
                    <a:lstStyle/>
                    <a:p>
                      <a:pPr algn="ctr"/>
                      <a:r>
                        <a:rPr lang="fr-FR" dirty="0" smtClean="0"/>
                        <a:t>x</a:t>
                      </a:r>
                      <a:endParaRPr lang="fr-FR" dirty="0"/>
                    </a:p>
                  </a:txBody>
                  <a:tcPr anchor="ctr"/>
                </a:tc>
                <a:tc>
                  <a:txBody>
                    <a:bodyPr/>
                    <a:lstStyle/>
                    <a:p>
                      <a:pPr algn="ctr"/>
                      <a:r>
                        <a:rPr lang="fr-FR" dirty="0" smtClean="0"/>
                        <a:t>x</a:t>
                      </a:r>
                      <a:endParaRPr lang="fr-FR" dirty="0"/>
                    </a:p>
                  </a:txBody>
                  <a:tcPr anchor="ctr"/>
                </a:tc>
                <a:tc>
                  <a:txBody>
                    <a:bodyPr/>
                    <a:lstStyle/>
                    <a:p>
                      <a:pPr algn="ctr"/>
                      <a:r>
                        <a:rPr lang="fr-FR" dirty="0" smtClean="0"/>
                        <a:t>x</a:t>
                      </a:r>
                      <a:endParaRPr lang="fr-FR"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smtClean="0"/>
                        <a:t>DM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kern="1200" dirty="0" smtClean="0">
                          <a:solidFill>
                            <a:schemeClr val="dk1"/>
                          </a:solidFill>
                          <a:latin typeface="+mn-lt"/>
                          <a:ea typeface="+mn-ea"/>
                          <a:cs typeface="+mn-cs"/>
                        </a:rPr>
                        <a:t>DM</a:t>
                      </a:r>
                    </a:p>
                  </a:txBody>
                  <a:tcPr anchor="ctr"/>
                </a:tc>
                <a:tc>
                  <a:txBody>
                    <a:bodyPr/>
                    <a:lstStyle/>
                    <a:p>
                      <a:pPr algn="ctr"/>
                      <a:r>
                        <a:rPr lang="fr-FR" sz="1600" dirty="0" smtClean="0"/>
                        <a:t>DM</a:t>
                      </a:r>
                      <a:endParaRPr lang="fr-FR" sz="1600" dirty="0"/>
                    </a:p>
                  </a:txBody>
                  <a:tcPr anchor="ctr"/>
                </a:tc>
                <a:tc>
                  <a:txBody>
                    <a:bodyPr/>
                    <a:lstStyle/>
                    <a:p>
                      <a:pPr algn="ctr"/>
                      <a:r>
                        <a:rPr lang="fr-FR" dirty="0" smtClean="0"/>
                        <a:t>x</a:t>
                      </a:r>
                      <a:endParaRPr lang="fr-FR" dirty="0"/>
                    </a:p>
                  </a:txBody>
                  <a:tcPr anchor="ctr"/>
                </a:tc>
                <a:tc>
                  <a:txBody>
                    <a:bodyPr/>
                    <a:lstStyle/>
                    <a:p>
                      <a:pPr algn="ctr"/>
                      <a:r>
                        <a:rPr lang="fr-FR" dirty="0" smtClean="0"/>
                        <a:t>x</a:t>
                      </a:r>
                      <a:endParaRPr lang="fr-FR" dirty="0"/>
                    </a:p>
                  </a:txBody>
                  <a:tcPr anchor="ctr"/>
                </a:tc>
              </a:tr>
              <a:tr h="370840">
                <a:tc>
                  <a:txBody>
                    <a:bodyPr/>
                    <a:lstStyle/>
                    <a:p>
                      <a:r>
                        <a:rPr lang="fr-FR" dirty="0" smtClean="0"/>
                        <a:t>Epoxyde</a:t>
                      </a:r>
                      <a:r>
                        <a:rPr lang="fr-FR" baseline="0" dirty="0" smtClean="0"/>
                        <a:t> hydrolase</a:t>
                      </a:r>
                      <a:endParaRPr lang="fr-FR" dirty="0"/>
                    </a:p>
                  </a:txBody>
                  <a:tcPr/>
                </a:tc>
                <a:tc>
                  <a:txBody>
                    <a:bodyPr/>
                    <a:lstStyle/>
                    <a:p>
                      <a:r>
                        <a:rPr lang="fr-FR" dirty="0" smtClean="0"/>
                        <a:t>Détoxification des dérivés </a:t>
                      </a:r>
                      <a:r>
                        <a:rPr lang="fr-FR" dirty="0" err="1" smtClean="0"/>
                        <a:t>epoxydes</a:t>
                      </a:r>
                      <a:r>
                        <a:rPr lang="fr-FR" dirty="0" smtClean="0"/>
                        <a:t> en diols</a:t>
                      </a:r>
                      <a:endParaRPr lang="fr-FR" dirty="0"/>
                    </a:p>
                  </a:txBody>
                  <a:tcPr/>
                </a:tc>
                <a:tc>
                  <a:txBody>
                    <a:bodyPr/>
                    <a:lstStyle/>
                    <a:p>
                      <a:pPr algn="ctr"/>
                      <a:r>
                        <a:rPr lang="fr-FR" dirty="0" smtClean="0"/>
                        <a:t>x</a:t>
                      </a:r>
                      <a:endParaRPr lang="fr-FR" dirty="0"/>
                    </a:p>
                  </a:txBody>
                  <a:tcPr anchor="ctr"/>
                </a:tc>
                <a:tc>
                  <a:txBody>
                    <a:bodyPr/>
                    <a:lstStyle/>
                    <a:p>
                      <a:pPr algn="ctr"/>
                      <a:r>
                        <a:rPr lang="fr-FR" dirty="0" smtClean="0"/>
                        <a:t>x</a:t>
                      </a:r>
                      <a:endParaRPr lang="fr-FR" dirty="0"/>
                    </a:p>
                  </a:txBody>
                  <a:tcPr anchor="ctr"/>
                </a:tc>
                <a:tc>
                  <a:txBody>
                    <a:bodyPr/>
                    <a:lstStyle/>
                    <a:p>
                      <a:pPr algn="ctr"/>
                      <a:r>
                        <a:rPr lang="fr-FR" dirty="0" smtClean="0"/>
                        <a:t>x</a:t>
                      </a:r>
                      <a:endParaRPr lang="fr-FR" dirty="0"/>
                    </a:p>
                  </a:txBody>
                  <a:tcPr anchor="ctr"/>
                </a:tc>
                <a:tc>
                  <a:txBody>
                    <a:bodyPr/>
                    <a:lstStyle/>
                    <a:p>
                      <a:pPr algn="ctr"/>
                      <a:r>
                        <a:rPr lang="fr-FR" dirty="0" smtClean="0"/>
                        <a:t>x</a:t>
                      </a:r>
                      <a:endParaRPr lang="fr-FR" dirty="0"/>
                    </a:p>
                  </a:txBody>
                  <a:tcPr anchor="ctr"/>
                </a:tc>
                <a:tc>
                  <a:txBody>
                    <a:bodyPr/>
                    <a:lstStyle/>
                    <a:p>
                      <a:pPr algn="ctr"/>
                      <a:r>
                        <a:rPr lang="fr-FR" dirty="0" smtClean="0"/>
                        <a:t>x</a:t>
                      </a:r>
                      <a:endParaRPr lang="fr-FR" dirty="0"/>
                    </a:p>
                  </a:txBody>
                  <a:tcPr anchor="ctr"/>
                </a:tc>
                <a:tc>
                  <a:txBody>
                    <a:bodyPr/>
                    <a:lstStyle/>
                    <a:p>
                      <a:pPr algn="ctr"/>
                      <a:r>
                        <a:rPr lang="fr-FR" dirty="0" smtClean="0"/>
                        <a:t>x</a:t>
                      </a:r>
                      <a:endParaRPr lang="fr-FR" dirty="0"/>
                    </a:p>
                  </a:txBody>
                  <a:tcPr anchor="ctr"/>
                </a:tc>
                <a:tc>
                  <a:txBody>
                    <a:bodyPr/>
                    <a:lstStyle/>
                    <a:p>
                      <a:pPr algn="ctr"/>
                      <a:r>
                        <a:rPr lang="fr-FR" dirty="0" smtClean="0"/>
                        <a:t>x</a:t>
                      </a:r>
                      <a:endParaRPr lang="fr-FR" dirty="0"/>
                    </a:p>
                  </a:txBody>
                  <a:tcPr anchor="ctr"/>
                </a:tc>
                <a:tc>
                  <a:txBody>
                    <a:bodyPr/>
                    <a:lstStyle/>
                    <a:p>
                      <a:pPr algn="ctr"/>
                      <a:r>
                        <a:rPr lang="fr-FR" dirty="0" smtClean="0"/>
                        <a:t>x</a:t>
                      </a:r>
                      <a:endParaRPr lang="fr-FR" dirty="0"/>
                    </a:p>
                  </a:txBody>
                  <a:tcPr anchor="ctr"/>
                </a:tc>
                <a:tc>
                  <a:txBody>
                    <a:bodyPr/>
                    <a:lstStyle/>
                    <a:p>
                      <a:pPr algn="ctr"/>
                      <a:r>
                        <a:rPr lang="fr-FR" dirty="0" smtClean="0"/>
                        <a:t>x</a:t>
                      </a:r>
                      <a:endParaRPr lang="fr-FR" dirty="0"/>
                    </a:p>
                  </a:txBody>
                  <a:tcPr anchor="ctr"/>
                </a:tc>
                <a:tc>
                  <a:txBody>
                    <a:bodyPr/>
                    <a:lstStyle/>
                    <a:p>
                      <a:pPr algn="ctr"/>
                      <a:r>
                        <a:rPr lang="fr-FR" dirty="0" smtClean="0"/>
                        <a:t>x</a:t>
                      </a:r>
                      <a:endParaRPr lang="fr-FR" dirty="0"/>
                    </a:p>
                  </a:txBody>
                  <a:tcPr anchor="ctr"/>
                </a:tc>
              </a:tr>
              <a:tr h="370840">
                <a:tc>
                  <a:txBody>
                    <a:bodyPr/>
                    <a:lstStyle/>
                    <a:p>
                      <a:r>
                        <a:rPr lang="fr-FR" dirty="0" err="1" smtClean="0"/>
                        <a:t>Sulfo</a:t>
                      </a:r>
                      <a:r>
                        <a:rPr lang="fr-FR" dirty="0" smtClean="0"/>
                        <a:t>/</a:t>
                      </a:r>
                      <a:r>
                        <a:rPr lang="fr-FR" dirty="0" err="1" smtClean="0"/>
                        <a:t>glucurono</a:t>
                      </a:r>
                      <a:r>
                        <a:rPr lang="fr-FR" dirty="0" smtClean="0"/>
                        <a:t>-conjugaison</a:t>
                      </a:r>
                      <a:endParaRPr lang="fr-FR" dirty="0"/>
                    </a:p>
                  </a:txBody>
                  <a:tcPr/>
                </a:tc>
                <a:tc>
                  <a:txBody>
                    <a:bodyPr/>
                    <a:lstStyle/>
                    <a:p>
                      <a:r>
                        <a:rPr lang="fr-FR" dirty="0" smtClean="0"/>
                        <a:t>Ajout d’un sulfate ou un </a:t>
                      </a:r>
                      <a:r>
                        <a:rPr lang="fr-FR" dirty="0" err="1" smtClean="0"/>
                        <a:t>glucronate</a:t>
                      </a:r>
                      <a:r>
                        <a:rPr lang="fr-FR" dirty="0" smtClean="0"/>
                        <a:t> pour rendre plus</a:t>
                      </a:r>
                      <a:r>
                        <a:rPr lang="fr-FR" baseline="0" dirty="0" smtClean="0"/>
                        <a:t> soluble</a:t>
                      </a:r>
                      <a:endParaRPr lang="fr-FR" dirty="0"/>
                    </a:p>
                  </a:txBody>
                  <a:tcPr/>
                </a:tc>
                <a:tc>
                  <a:txBody>
                    <a:bodyPr/>
                    <a:lstStyle/>
                    <a:p>
                      <a:pPr algn="ctr"/>
                      <a:r>
                        <a:rPr lang="fr-FR" dirty="0" smtClean="0"/>
                        <a:t>x</a:t>
                      </a:r>
                      <a:endParaRPr lang="fr-FR" dirty="0"/>
                    </a:p>
                  </a:txBody>
                  <a:tcPr anchor="ctr"/>
                </a:tc>
                <a:tc>
                  <a:txBody>
                    <a:bodyPr/>
                    <a:lstStyle/>
                    <a:p>
                      <a:pPr algn="ctr"/>
                      <a:r>
                        <a:rPr lang="fr-FR" dirty="0" smtClean="0"/>
                        <a:t>x</a:t>
                      </a:r>
                      <a:endParaRPr lang="fr-FR" dirty="0"/>
                    </a:p>
                  </a:txBody>
                  <a:tcPr anchor="ctr"/>
                </a:tc>
                <a:tc>
                  <a:txBody>
                    <a:bodyPr/>
                    <a:lstStyle/>
                    <a:p>
                      <a:pPr algn="ctr"/>
                      <a:r>
                        <a:rPr lang="fr-FR" dirty="0" smtClean="0"/>
                        <a:t>x</a:t>
                      </a:r>
                      <a:endParaRPr lang="fr-FR" dirty="0"/>
                    </a:p>
                  </a:txBody>
                  <a:tcPr anchor="ctr"/>
                </a:tc>
                <a:tc>
                  <a:txBody>
                    <a:bodyPr/>
                    <a:lstStyle/>
                    <a:p>
                      <a:pPr algn="ctr"/>
                      <a:r>
                        <a:rPr lang="fr-FR" dirty="0" smtClean="0"/>
                        <a:t>x</a:t>
                      </a:r>
                      <a:endParaRPr lang="fr-FR" dirty="0"/>
                    </a:p>
                  </a:txBody>
                  <a:tcPr anchor="ctr"/>
                </a:tc>
                <a:tc>
                  <a:txBody>
                    <a:bodyPr/>
                    <a:lstStyle/>
                    <a:p>
                      <a:pPr algn="ctr"/>
                      <a:r>
                        <a:rPr lang="fr-FR" dirty="0" smtClean="0"/>
                        <a:t>x</a:t>
                      </a:r>
                      <a:endParaRPr lang="fr-FR" dirty="0"/>
                    </a:p>
                  </a:txBody>
                  <a:tcPr anchor="ctr"/>
                </a:tc>
                <a:tc>
                  <a:txBody>
                    <a:bodyPr/>
                    <a:lstStyle/>
                    <a:p>
                      <a:pPr algn="ctr"/>
                      <a:r>
                        <a:rPr lang="fr-FR" dirty="0" smtClean="0"/>
                        <a:t>x</a:t>
                      </a:r>
                      <a:endParaRPr lang="fr-FR" dirty="0"/>
                    </a:p>
                  </a:txBody>
                  <a:tcPr anchor="ctr"/>
                </a:tc>
                <a:tc>
                  <a:txBody>
                    <a:bodyPr/>
                    <a:lstStyle/>
                    <a:p>
                      <a:pPr algn="ctr"/>
                      <a:r>
                        <a:rPr lang="fr-FR" dirty="0" smtClean="0"/>
                        <a:t>x</a:t>
                      </a:r>
                      <a:endParaRPr lang="fr-FR" dirty="0"/>
                    </a:p>
                  </a:txBody>
                  <a:tcPr anchor="ctr"/>
                </a:tc>
                <a:tc>
                  <a:txBody>
                    <a:bodyPr/>
                    <a:lstStyle/>
                    <a:p>
                      <a:pPr algn="ctr"/>
                      <a:r>
                        <a:rPr lang="fr-FR" sz="1500" dirty="0" smtClean="0"/>
                        <a:t>Déficit</a:t>
                      </a:r>
                      <a:r>
                        <a:rPr lang="fr-FR" sz="1500" baseline="0" dirty="0" smtClean="0"/>
                        <a:t> </a:t>
                      </a:r>
                      <a:endParaRPr lang="fr-FR" sz="1500" dirty="0"/>
                    </a:p>
                  </a:txBody>
                  <a:tcPr anchor="ctr"/>
                </a:tc>
                <a:tc>
                  <a:txBody>
                    <a:bodyPr/>
                    <a:lstStyle/>
                    <a:p>
                      <a:pPr algn="ctr"/>
                      <a:r>
                        <a:rPr lang="fr-FR" dirty="0" smtClean="0"/>
                        <a:t>x</a:t>
                      </a:r>
                      <a:endParaRPr lang="fr-FR" dirty="0"/>
                    </a:p>
                  </a:txBody>
                  <a:tcPr anchor="ctr"/>
                </a:tc>
                <a:tc>
                  <a:txBody>
                    <a:bodyPr/>
                    <a:lstStyle/>
                    <a:p>
                      <a:pPr algn="ctr"/>
                      <a:r>
                        <a:rPr lang="fr-FR" dirty="0" smtClean="0"/>
                        <a:t>x</a:t>
                      </a:r>
                      <a:endParaRPr lang="fr-FR" dirty="0"/>
                    </a:p>
                  </a:txBody>
                  <a:tcPr anchor="ctr"/>
                </a:tc>
              </a:tr>
              <a:tr h="370840">
                <a:tc>
                  <a:txBody>
                    <a:bodyPr/>
                    <a:lstStyle/>
                    <a:p>
                      <a:r>
                        <a:rPr lang="fr-FR" dirty="0" err="1" smtClean="0"/>
                        <a:t>Gluthation</a:t>
                      </a:r>
                      <a:r>
                        <a:rPr lang="fr-FR" dirty="0" smtClean="0"/>
                        <a:t> </a:t>
                      </a:r>
                      <a:r>
                        <a:rPr lang="fr-FR" dirty="0" err="1" smtClean="0"/>
                        <a:t>transferase</a:t>
                      </a:r>
                      <a:endParaRPr lang="fr-FR" dirty="0"/>
                    </a:p>
                  </a:txBody>
                  <a:tcPr/>
                </a:tc>
                <a:tc>
                  <a:txBody>
                    <a:bodyPr/>
                    <a:lstStyle/>
                    <a:p>
                      <a:r>
                        <a:rPr lang="fr-FR" dirty="0" err="1" smtClean="0"/>
                        <a:t>Detoxification</a:t>
                      </a:r>
                      <a:r>
                        <a:rPr lang="fr-FR" dirty="0" smtClean="0"/>
                        <a:t> d’</a:t>
                      </a:r>
                      <a:r>
                        <a:rPr lang="fr-FR" dirty="0" err="1" smtClean="0"/>
                        <a:t>epoxydes</a:t>
                      </a:r>
                      <a:r>
                        <a:rPr lang="fr-FR" baseline="0" dirty="0" smtClean="0"/>
                        <a:t> ou de certaines cétones</a:t>
                      </a:r>
                      <a:endParaRPr lang="fr-FR" dirty="0"/>
                    </a:p>
                  </a:txBody>
                  <a:tcPr/>
                </a:tc>
                <a:tc>
                  <a:txBody>
                    <a:bodyPr/>
                    <a:lstStyle/>
                    <a:p>
                      <a:pPr algn="ctr"/>
                      <a:r>
                        <a:rPr lang="fr-FR" dirty="0" smtClean="0"/>
                        <a:t>x</a:t>
                      </a:r>
                      <a:endParaRPr lang="fr-FR" dirty="0"/>
                    </a:p>
                  </a:txBody>
                  <a:tcPr anchor="ctr"/>
                </a:tc>
                <a:tc>
                  <a:txBody>
                    <a:bodyPr/>
                    <a:lstStyle/>
                    <a:p>
                      <a:pPr algn="ctr"/>
                      <a:r>
                        <a:rPr lang="fr-FR" dirty="0" smtClean="0"/>
                        <a:t>x</a:t>
                      </a:r>
                      <a:endParaRPr lang="fr-FR" dirty="0"/>
                    </a:p>
                  </a:txBody>
                  <a:tcPr anchor="ctr"/>
                </a:tc>
                <a:tc>
                  <a:txBody>
                    <a:bodyPr/>
                    <a:lstStyle/>
                    <a:p>
                      <a:pPr algn="ctr"/>
                      <a:r>
                        <a:rPr lang="fr-FR" dirty="0" smtClean="0"/>
                        <a:t>x</a:t>
                      </a:r>
                      <a:endParaRPr lang="fr-FR" dirty="0"/>
                    </a:p>
                  </a:txBody>
                  <a:tcPr anchor="ctr"/>
                </a:tc>
                <a:tc>
                  <a:txBody>
                    <a:bodyPr/>
                    <a:lstStyle/>
                    <a:p>
                      <a:pPr algn="ctr"/>
                      <a:r>
                        <a:rPr lang="fr-FR" dirty="0" smtClean="0"/>
                        <a:t>x</a:t>
                      </a:r>
                      <a:endParaRPr lang="fr-FR" dirty="0"/>
                    </a:p>
                  </a:txBody>
                  <a:tcPr anchor="ctr"/>
                </a:tc>
                <a:tc>
                  <a:txBody>
                    <a:bodyPr/>
                    <a:lstStyle/>
                    <a:p>
                      <a:pPr algn="ctr"/>
                      <a:r>
                        <a:rPr lang="fr-FR" dirty="0" smtClean="0"/>
                        <a:t>x</a:t>
                      </a:r>
                      <a:endParaRPr lang="fr-FR" dirty="0"/>
                    </a:p>
                  </a:txBody>
                  <a:tcPr anchor="ctr"/>
                </a:tc>
                <a:tc>
                  <a:txBody>
                    <a:bodyPr/>
                    <a:lstStyle/>
                    <a:p>
                      <a:pPr algn="ctr"/>
                      <a:r>
                        <a:rPr lang="fr-FR" dirty="0" smtClean="0"/>
                        <a:t>x</a:t>
                      </a:r>
                      <a:endParaRPr lang="fr-FR" dirty="0"/>
                    </a:p>
                  </a:txBody>
                  <a:tcPr anchor="ctr"/>
                </a:tc>
                <a:tc>
                  <a:txBody>
                    <a:bodyPr/>
                    <a:lstStyle/>
                    <a:p>
                      <a:pPr algn="ctr"/>
                      <a:r>
                        <a:rPr lang="fr-FR" dirty="0" smtClean="0"/>
                        <a:t>x</a:t>
                      </a:r>
                      <a:endParaRPr lang="fr-FR" dirty="0"/>
                    </a:p>
                  </a:txBody>
                  <a:tcPr anchor="ctr"/>
                </a:tc>
                <a:tc>
                  <a:txBody>
                    <a:bodyPr/>
                    <a:lstStyle/>
                    <a:p>
                      <a:pPr marL="0" algn="ctr" defTabSz="914400" rtl="0" eaLnBrk="1" latinLnBrk="0" hangingPunct="1"/>
                      <a:r>
                        <a:rPr lang="fr-FR" sz="1800" kern="1200" dirty="0" smtClean="0">
                          <a:solidFill>
                            <a:schemeClr val="dk1"/>
                          </a:solidFill>
                          <a:latin typeface="+mn-lt"/>
                          <a:ea typeface="+mn-ea"/>
                          <a:cs typeface="+mn-cs"/>
                        </a:rPr>
                        <a:t>x</a:t>
                      </a:r>
                      <a:endParaRPr lang="fr-FR" sz="1800" kern="1200" dirty="0">
                        <a:solidFill>
                          <a:schemeClr val="dk1"/>
                        </a:solidFill>
                        <a:latin typeface="+mn-lt"/>
                        <a:ea typeface="+mn-ea"/>
                        <a:cs typeface="+mn-cs"/>
                      </a:endParaRPr>
                    </a:p>
                  </a:txBody>
                  <a:tcPr anchor="ctr"/>
                </a:tc>
                <a:tc>
                  <a:txBody>
                    <a:bodyPr/>
                    <a:lstStyle/>
                    <a:p>
                      <a:pPr algn="ctr"/>
                      <a:r>
                        <a:rPr lang="fr-FR" dirty="0" smtClean="0"/>
                        <a:t>x</a:t>
                      </a:r>
                      <a:endParaRPr lang="fr-FR" dirty="0"/>
                    </a:p>
                  </a:txBody>
                  <a:tcPr anchor="ctr"/>
                </a:tc>
                <a:tc>
                  <a:txBody>
                    <a:bodyPr/>
                    <a:lstStyle/>
                    <a:p>
                      <a:pPr algn="ctr"/>
                      <a:r>
                        <a:rPr lang="fr-FR" dirty="0" smtClean="0"/>
                        <a:t>x</a:t>
                      </a:r>
                      <a:endParaRPr lang="fr-FR" dirty="0"/>
                    </a:p>
                  </a:txBody>
                  <a:tcPr anchor="ctr"/>
                </a:tc>
              </a:tr>
            </a:tbl>
          </a:graphicData>
        </a:graphic>
      </p:graphicFrame>
      <p:sp>
        <p:nvSpPr>
          <p:cNvPr id="3" name="Rectangle à coins arrondis 2"/>
          <p:cNvSpPr/>
          <p:nvPr/>
        </p:nvSpPr>
        <p:spPr>
          <a:xfrm>
            <a:off x="1042413" y="886968"/>
            <a:ext cx="5367531" cy="4291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400" dirty="0" smtClean="0">
                <a:ln w="0"/>
                <a:solidFill>
                  <a:schemeClr val="tx1"/>
                </a:solidFill>
                <a:effectLst>
                  <a:outerShdw blurRad="38100" dist="19050" dir="2700000" algn="tl" rotWithShape="0">
                    <a:schemeClr val="dk1">
                      <a:alpha val="40000"/>
                    </a:schemeClr>
                  </a:outerShdw>
                </a:effectLst>
              </a:rPr>
              <a:t>X: donnée disponible dans la littérature</a:t>
            </a:r>
          </a:p>
          <a:p>
            <a:pPr algn="ctr"/>
            <a:r>
              <a:rPr lang="fr-FR" sz="1400" dirty="0" smtClean="0">
                <a:ln w="0"/>
                <a:solidFill>
                  <a:schemeClr val="tx1"/>
                </a:solidFill>
                <a:effectLst>
                  <a:outerShdw blurRad="38100" dist="19050" dir="2700000" algn="tl" rotWithShape="0">
                    <a:schemeClr val="dk1">
                      <a:alpha val="40000"/>
                    </a:schemeClr>
                  </a:outerShdw>
                </a:effectLst>
              </a:rPr>
              <a:t>DM : Donnée manquante </a:t>
            </a:r>
            <a:r>
              <a:rPr lang="fr-FR" sz="1400" dirty="0" smtClean="0">
                <a:ln w="0"/>
                <a:solidFill>
                  <a:schemeClr val="tx1"/>
                </a:solidFill>
                <a:effectLst>
                  <a:outerShdw blurRad="38100" dist="19050" dir="2700000" algn="tl" rotWithShape="0">
                    <a:schemeClr val="dk1">
                      <a:alpha val="40000"/>
                    </a:schemeClr>
                  </a:outerShdw>
                </a:effectLst>
                <a:sym typeface="Wingdings" panose="05000000000000000000" pitchFamily="2" charset="2"/>
              </a:rPr>
              <a:t></a:t>
            </a:r>
            <a:r>
              <a:rPr lang="fr-FR" sz="1400" dirty="0" smtClean="0">
                <a:ln w="0"/>
                <a:solidFill>
                  <a:schemeClr val="tx1"/>
                </a:solidFill>
                <a:effectLst>
                  <a:outerShdw blurRad="38100" dist="19050" dir="2700000" algn="tl" rotWithShape="0">
                    <a:schemeClr val="dk1">
                      <a:alpha val="40000"/>
                    </a:schemeClr>
                  </a:outerShdw>
                </a:effectLst>
              </a:rPr>
              <a:t> non trouvée dans la littérature</a:t>
            </a:r>
            <a:endParaRPr lang="fr-FR" sz="1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8367681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95600" y="0"/>
            <a:ext cx="8610600" cy="1293028"/>
          </a:xfrm>
        </p:spPr>
        <p:txBody>
          <a:bodyPr/>
          <a:lstStyle/>
          <a:p>
            <a:r>
              <a:rPr lang="fr-FR" dirty="0" smtClean="0"/>
              <a:t>métabolisme</a:t>
            </a:r>
            <a:endParaRPr lang="fr-FR" dirty="0"/>
          </a:p>
        </p:txBody>
      </p:sp>
      <p:sp>
        <p:nvSpPr>
          <p:cNvPr id="3" name="Espace réservé du contenu 2"/>
          <p:cNvSpPr>
            <a:spLocks noGrp="1"/>
          </p:cNvSpPr>
          <p:nvPr>
            <p:ph idx="1"/>
          </p:nvPr>
        </p:nvSpPr>
        <p:spPr>
          <a:xfrm>
            <a:off x="685800" y="1188720"/>
            <a:ext cx="10820400" cy="5431536"/>
          </a:xfrm>
        </p:spPr>
        <p:txBody>
          <a:bodyPr/>
          <a:lstStyle/>
          <a:p>
            <a:r>
              <a:rPr lang="fr-FR" dirty="0" smtClean="0"/>
              <a:t>Quelle que soit l’espèce animale, on retrouve quasiment toutes les enzymes impliquées dans le métabolisme des molécules aromatiques, avec des voies métaboliques prépondérantes variables d’une espèce à l’autre. (</a:t>
            </a:r>
            <a:r>
              <a:rPr lang="fr-FR" dirty="0" err="1" smtClean="0"/>
              <a:t>Feedap’scientific</a:t>
            </a:r>
            <a:r>
              <a:rPr lang="fr-FR" dirty="0" smtClean="0"/>
              <a:t> opinion: group 4,8, 25 et 31)</a:t>
            </a:r>
          </a:p>
          <a:p>
            <a:r>
              <a:rPr lang="fr-FR" dirty="0" smtClean="0"/>
              <a:t>Particularités </a:t>
            </a:r>
          </a:p>
          <a:p>
            <a:pPr lvl="1"/>
            <a:r>
              <a:rPr lang="fr-FR" dirty="0"/>
              <a:t>L</a:t>
            </a:r>
            <a:r>
              <a:rPr lang="fr-FR" dirty="0" smtClean="0"/>
              <a:t>e chat: déficit en différents types d’enzyme pour la conjugaison (Court 2013)</a:t>
            </a:r>
          </a:p>
          <a:p>
            <a:pPr lvl="1"/>
            <a:r>
              <a:rPr lang="fr-FR" dirty="0" smtClean="0"/>
              <a:t>Ruminants: dégradation des molécules aromatiques plus importante dans le rumen </a:t>
            </a:r>
          </a:p>
          <a:p>
            <a:pPr lvl="1"/>
            <a:endParaRPr lang="fr-FR" dirty="0"/>
          </a:p>
          <a:p>
            <a:pPr lvl="1"/>
            <a:endParaRPr lang="fr-FR" dirty="0" smtClean="0"/>
          </a:p>
          <a:p>
            <a:pPr lvl="1"/>
            <a:endParaRPr lang="fr-FR" dirty="0"/>
          </a:p>
          <a:p>
            <a:pPr lvl="1"/>
            <a:endParaRPr lang="fr-FR" dirty="0" smtClean="0"/>
          </a:p>
          <a:p>
            <a:pPr lvl="1"/>
            <a:endParaRPr lang="fr-FR" dirty="0" smtClean="0"/>
          </a:p>
          <a:p>
            <a:r>
              <a:rPr lang="fr-FR" dirty="0" smtClean="0"/>
              <a:t>Conclusion </a:t>
            </a:r>
            <a:r>
              <a:rPr lang="fr-FR" dirty="0" smtClean="0">
                <a:sym typeface="Wingdings" panose="05000000000000000000" pitchFamily="2" charset="2"/>
              </a:rPr>
              <a:t> </a:t>
            </a:r>
            <a:r>
              <a:rPr lang="fr-FR" dirty="0" smtClean="0"/>
              <a:t>GLOBALEMENT</a:t>
            </a:r>
            <a:r>
              <a:rPr lang="fr-FR" dirty="0"/>
              <a:t>, </a:t>
            </a:r>
            <a:r>
              <a:rPr lang="fr-FR" dirty="0" smtClean="0"/>
              <a:t>le risque de </a:t>
            </a:r>
            <a:r>
              <a:rPr lang="fr-FR" dirty="0"/>
              <a:t>toxicité observée chez l’homme </a:t>
            </a:r>
            <a:r>
              <a:rPr lang="fr-FR" dirty="0" smtClean="0"/>
              <a:t>, le chien et les </a:t>
            </a:r>
            <a:r>
              <a:rPr lang="fr-FR" dirty="0"/>
              <a:t>rongeurs </a:t>
            </a:r>
            <a:r>
              <a:rPr lang="fr-FR" dirty="0" smtClean="0"/>
              <a:t>n’est a priori pas plus important chez les animaux d’élevage.</a:t>
            </a:r>
            <a:endParaRPr lang="fr-FR" dirty="0"/>
          </a:p>
          <a:p>
            <a:endParaRPr lang="fr-FR" dirty="0"/>
          </a:p>
        </p:txBody>
      </p:sp>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14644" r="7982"/>
          <a:stretch/>
        </p:blipFill>
        <p:spPr>
          <a:xfrm>
            <a:off x="8101584" y="3557016"/>
            <a:ext cx="2340864" cy="19393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l="15312"/>
          <a:stretch/>
        </p:blipFill>
        <p:spPr>
          <a:xfrm>
            <a:off x="5056632" y="3557016"/>
            <a:ext cx="2464307" cy="19393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07356946"/>
      </p:ext>
    </p:extLst>
  </p:cSld>
  <p:clrMapOvr>
    <a:masterClrMapping/>
  </p:clrMapOvr>
  <p:timing>
    <p:tnLst>
      <p:par>
        <p:cTn id="1" dur="indefinite" restart="never" nodeType="tmRoot"/>
      </p:par>
    </p:tnLst>
  </p:timing>
</p:sld>
</file>

<file path=ppt/theme/theme1.xml><?xml version="1.0" encoding="utf-8"?>
<a:theme xmlns:a="http://schemas.openxmlformats.org/drawingml/2006/main" name="Traînée de condensation">
  <a:themeElements>
    <a:clrScheme name="Traînée de condensation">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Traînée de condensation">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înée de condensatio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Traînée de condensation</Template>
  <TotalTime>46320</TotalTime>
  <Words>2363</Words>
  <Application>Microsoft Office PowerPoint</Application>
  <PresentationFormat>Grand écran</PresentationFormat>
  <Paragraphs>429</Paragraphs>
  <Slides>30</Slides>
  <Notes>0</Notes>
  <HiddenSlides>4</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30</vt:i4>
      </vt:variant>
    </vt:vector>
  </HeadingPairs>
  <TitlesOfParts>
    <vt:vector size="39" baseType="lpstr">
      <vt:lpstr>Arial</vt:lpstr>
      <vt:lpstr>Calibri</vt:lpstr>
      <vt:lpstr>Century Gothic</vt:lpstr>
      <vt:lpstr>Georgia</vt:lpstr>
      <vt:lpstr>Symbol</vt:lpstr>
      <vt:lpstr>Tahoma</vt:lpstr>
      <vt:lpstr>Times New Roman</vt:lpstr>
      <vt:lpstr>Wingdings</vt:lpstr>
      <vt:lpstr>Traînée de condensation</vt:lpstr>
      <vt:lpstr>Aromathérapie Clinique  Huiles essentielles:  ELEVAGE ET Toxicite</vt:lpstr>
      <vt:lpstr>Plan</vt:lpstr>
      <vt:lpstr>Les cas d’intoxications: exemples</vt:lpstr>
      <vt:lpstr>Les cas d’intoxications: exemples</vt:lpstr>
      <vt:lpstr>Différents niveaux d’utilisation des HE</vt:lpstr>
      <vt:lpstr>substances aromatiques</vt:lpstr>
      <vt:lpstr>Niveau d’exposition</vt:lpstr>
      <vt:lpstr>Métabolisme</vt:lpstr>
      <vt:lpstr>métabolisme</vt:lpstr>
      <vt:lpstr>Dégradation  dans le rumen</vt:lpstr>
      <vt:lpstr>Facteurs influençant le métabolisme</vt:lpstr>
      <vt:lpstr>Facteurs influençant le Transfert dans le lait</vt:lpstr>
      <vt:lpstr>Le risque de toxicité aiguë</vt:lpstr>
      <vt:lpstr>Où se situe le risque toxique aiguë?</vt:lpstr>
      <vt:lpstr>Présentation PowerPoint</vt:lpstr>
      <vt:lpstr>HE à risque toxique majeur par voie orale</vt:lpstr>
      <vt:lpstr>Décret n° 2007-1198 du 3 août 2007 relatif à la liste des huiles essentielles dont la vente au public est réservée aux pharmaciens</vt:lpstr>
      <vt:lpstr>La toxicité chronique :  Le risque lié à des expositions plus faibles, mais répétées</vt:lpstr>
      <vt:lpstr>Synthèse des risques toxiques</vt:lpstr>
      <vt:lpstr>Synthèse des risques toxiques (2)</vt:lpstr>
      <vt:lpstr>Neurotoxicité des HE à cétones</vt:lpstr>
      <vt:lpstr>Potentiel hépatotoxique</vt:lpstr>
      <vt:lpstr>Allergie/sensibilisation/asthme</vt:lpstr>
      <vt:lpstr>phototoxicité</vt:lpstr>
      <vt:lpstr>Variabilité interespèce</vt:lpstr>
      <vt:lpstr>Conclusion</vt:lpstr>
      <vt:lpstr>Points à approfondir  d’un point de vue toxico</vt:lpstr>
      <vt:lpstr>Merci pour votre attention</vt:lpstr>
      <vt:lpstr>Rapport EFSA mentionnés</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Toxicologie</dc:title>
  <dc:creator>Alexis ANTONOT</dc:creator>
  <cp:lastModifiedBy>Alexis ANTONOT</cp:lastModifiedBy>
  <cp:revision>371</cp:revision>
  <dcterms:created xsi:type="dcterms:W3CDTF">2017-06-04T16:36:21Z</dcterms:created>
  <dcterms:modified xsi:type="dcterms:W3CDTF">2018-09-01T07:05:55Z</dcterms:modified>
</cp:coreProperties>
</file>